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3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6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3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1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0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4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6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1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8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AA4F-4B97-4A61-9B6C-2903B58B434B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4B7E-34C3-4485-97AA-FBFE845F4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802631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Зміст і організація праці менеджера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20710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08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Комплексність -</a:t>
            </a:r>
            <a:r>
              <a:rPr lang="uk-UA" i="1" dirty="0" smtClean="0"/>
              <a:t> </a:t>
            </a:r>
            <a:r>
              <a:rPr lang="uk-UA" dirty="0" smtClean="0"/>
              <a:t>передбачає, що організація управлінської праці розвивається не за одним напрямком, а за їх сукупністю, стосується не одного працівника, а всього управлінського колективу.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9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Системність</a:t>
            </a:r>
            <a:r>
              <a:rPr lang="uk-UA" i="1" dirty="0" smtClean="0"/>
              <a:t>. </a:t>
            </a:r>
            <a:r>
              <a:rPr lang="uk-UA" dirty="0" smtClean="0"/>
              <a:t>- створюється система організації праці, в рамках якої всі її складові частини взаємно узгоджені і діють в інтересах ефективного функціонування всієї системи.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31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3096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Регламентація</a:t>
            </a:r>
            <a:r>
              <a:rPr lang="uk-UA" i="1" dirty="0" smtClean="0"/>
              <a:t> </a:t>
            </a:r>
            <a:r>
              <a:rPr lang="uk-UA" dirty="0" smtClean="0"/>
              <a:t>- встановлення і суворе дотримання певних правил, положень, вказівок, інструкцій, нормативів та інших нормативних документів. При цьому виділяється коло питань, що підлягають жорсткій регламентації, і питання, для яких потрібні лише рекомендації.</a:t>
            </a:r>
            <a:endParaRPr lang="uk-UA" dirty="0"/>
          </a:p>
        </p:txBody>
      </p:sp>
      <p:pic>
        <p:nvPicPr>
          <p:cNvPr id="3074" name="Picture 2" descr="http://onlinegrandcasino.ru/prefix/7b8db6b2a81bd876a0dd6ac2820433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c1aa3acbbbmx.xn--p1ai/dokuments/polozhenie_ob_otdele_uchebno-met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8726"/>
            <a:ext cx="2289400" cy="32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Спеціалізація</a:t>
            </a:r>
            <a:r>
              <a:rPr lang="uk-UA" i="1" dirty="0" smtClean="0"/>
              <a:t> </a:t>
            </a:r>
            <a:r>
              <a:rPr lang="uk-UA" dirty="0" smtClean="0"/>
              <a:t>- закріплення за кожним підрозділом певних функцій, робіт і операцій з покладанням на них повної відповідальності за кінцеві результати його діяльності в процесі управління.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39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Стабільність</a:t>
            </a:r>
            <a:r>
              <a:rPr lang="uk-UA" i="1" dirty="0" smtClean="0"/>
              <a:t>. </a:t>
            </a:r>
            <a:r>
              <a:rPr lang="uk-UA" dirty="0" smtClean="0"/>
              <a:t>Трудовий колектив повинен працювати в умовах стабільності його складу, функцій і завдань, що вирішуються колективом. Це не виключає динаміки у розвитку колективу.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3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Цілеспрямоване творчість -</a:t>
            </a:r>
            <a:r>
              <a:rPr lang="uk-UA" dirty="0" smtClean="0"/>
              <a:t>полягає в досягненні двох взаємозалежних цілей: забезпечення творчого підходу при проектуванні і впровадженні передових прийомів праці і максимальне використання творчого потенціалу управлінських працівників у їхній повсякденній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71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8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2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Основний сенс всієї роботи в області </a:t>
            </a:r>
            <a:r>
              <a:rPr lang="uk-UA" b="1" dirty="0" smtClean="0"/>
              <a:t>матеріальної винагороди </a:t>
            </a:r>
            <a:r>
              <a:rPr lang="uk-UA" dirty="0" smtClean="0"/>
              <a:t>співробітників організації полягає в тому, щоб визначити міру праці і розмір його оплати.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Поділ і кооперація праці</a:t>
            </a:r>
            <a:r>
              <a:rPr lang="uk-UA" dirty="0" smtClean="0"/>
              <a:t>. Раціональна організація управлінської праці вимагає відповідних форм його поділу і кооперації.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46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З урахуванням специфіки праці менеджера за доцільне виділити наступні </a:t>
            </a:r>
            <a:r>
              <a:rPr lang="uk-UA" b="1" dirty="0" smtClean="0"/>
              <a:t>види норм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b="1" dirty="0" smtClean="0"/>
              <a:t>норми керованості </a:t>
            </a:r>
            <a:r>
              <a:rPr lang="uk-UA" dirty="0" smtClean="0"/>
              <a:t>(число працівників, якими найбільш ефективно може керувати начальник) - </a:t>
            </a:r>
            <a:r>
              <a:rPr lang="uk-UA" u="sng" dirty="0" smtClean="0"/>
              <a:t>для керівників;</a:t>
            </a:r>
          </a:p>
          <a:p>
            <a:pPr marL="0" indent="0">
              <a:buNone/>
            </a:pPr>
            <a:r>
              <a:rPr lang="uk-UA" dirty="0" smtClean="0"/>
              <a:t>укрупнені </a:t>
            </a:r>
            <a:r>
              <a:rPr lang="uk-UA" b="1" dirty="0" smtClean="0"/>
              <a:t>нормативи чисельності </a:t>
            </a:r>
            <a:r>
              <a:rPr lang="uk-UA" dirty="0" smtClean="0"/>
              <a:t>(типові структури апарату управління), тобто чисельність працівників, необхідна для повного і якісного виконання робіт в певних організаційно-технічних умовах, -</a:t>
            </a:r>
            <a:r>
              <a:rPr lang="uk-UA" u="sng" dirty="0" smtClean="0"/>
              <a:t>для фахівців;</a:t>
            </a:r>
          </a:p>
          <a:p>
            <a:pPr marL="0" indent="0">
              <a:buNone/>
            </a:pPr>
            <a:r>
              <a:rPr lang="uk-UA" b="1" dirty="0" smtClean="0"/>
              <a:t>норми часу, норми обслуговування </a:t>
            </a:r>
            <a:r>
              <a:rPr lang="uk-UA" dirty="0" smtClean="0"/>
              <a:t>(визначаються в залежності від трудомісткості робіт) - </a:t>
            </a:r>
            <a:r>
              <a:rPr lang="uk-UA" u="sng" dirty="0" smtClean="0"/>
              <a:t>для технічних виконавців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88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План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1.Раціональная організація праці як передумова успіху у роботі менеджера.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 Рекомендації щодо організації процесу трудової діяльності.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3.Планування продуктивного робочого часу керівника.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00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1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Матеріальна і моральна зацікавленість. </a:t>
            </a:r>
            <a:r>
              <a:rPr lang="uk-UA" dirty="0" smtClean="0"/>
              <a:t>Менеджер повинен сформувати систему мотивів, які спонукають співробітників систематично покращувати режим і умови їхньої праці.</a:t>
            </a:r>
          </a:p>
        </p:txBody>
      </p:sp>
      <p:pic>
        <p:nvPicPr>
          <p:cNvPr id="1026" name="Picture 2" descr="http://mygoldpartners.ru/wp-content/uploads/2013/08/motivats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3520"/>
            <a:ext cx="4248472" cy="27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uhuslugi.com.ua/images/buhuslugi/inform_images/motivacuja_rabot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" y="3573016"/>
            <a:ext cx="4387949" cy="31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smtClean="0">
                <a:solidFill>
                  <a:prstClr val="black"/>
                </a:solidFill>
              </a:rPr>
              <a:t>Зручність меблів. </a:t>
            </a:r>
            <a:r>
              <a:rPr lang="uk-UA" dirty="0" smtClean="0">
                <a:solidFill>
                  <a:prstClr val="black"/>
                </a:solidFill>
              </a:rPr>
              <a:t>Завдання полягає в тому, щоб вибрати габарити і форму меблів з урахуванням антропометричних даних особистості і зручно розмістити його на робочому місці.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3016"/>
            <a:ext cx="3835057" cy="27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0853"/>
            <a:ext cx="3888432" cy="33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7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Наявність засобів оргтехніки. </a:t>
            </a:r>
            <a:r>
              <a:rPr lang="uk-UA" dirty="0" smtClean="0"/>
              <a:t>Робоче місце повинно бути обладнане відповідною оргтехнікою, а отже, створена технологія ефективного її використання.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45" y="2780928"/>
            <a:ext cx="5842773" cy="35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Сприятливі санітарно-гігієнічні та естетичні умови праці. </a:t>
            </a:r>
            <a:r>
              <a:rPr lang="uk-UA" dirty="0" smtClean="0"/>
              <a:t>У приміщенні повинні бути оптимальними температурний режим, освітлення, вологість повітря, колір стін, меблів і </a:t>
            </a:r>
            <a:r>
              <a:rPr lang="uk-UA" dirty="0" err="1" smtClean="0"/>
              <a:t>т.п</a:t>
            </a:r>
            <a:r>
              <a:rPr lang="uk-UA" dirty="0" smtClean="0"/>
              <a:t>.</a:t>
            </a:r>
            <a:endParaRPr lang="uk-UA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74" y="3140968"/>
            <a:ext cx="5419506" cy="32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Раціональний режим праці і відпочинку. 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dirty="0" smtClean="0"/>
              <a:t>Ненормований робочий день менеджера робить необхідним встановлення йому гнучкого графіка виходу на роботу з урахуванням стомлюваності людини.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788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280"/>
            <a:ext cx="82809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496944" cy="612068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Рекомендації щодо організації процесу трудової діяльності.</a:t>
            </a:r>
          </a:p>
          <a:p>
            <a:pPr marL="0" indent="0">
              <a:buNone/>
            </a:pPr>
            <a:r>
              <a:rPr lang="uk-UA" b="1" i="1" dirty="0" smtClean="0"/>
              <a:t>Культура змісту робочого місця.</a:t>
            </a:r>
            <a:endParaRPr lang="uk-UA" i="1" dirty="0" smtClean="0"/>
          </a:p>
          <a:p>
            <a:pPr marL="0" indent="0">
              <a:buNone/>
            </a:pPr>
            <a:r>
              <a:rPr lang="uk-UA" sz="2800" dirty="0" smtClean="0"/>
              <a:t>Крім того, в службовому приміщенні необхідно своєчасно проводити прибирання, замінити що вийшла з ладу меблі.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157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22669"/>
            <a:ext cx="3312367" cy="24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Культура проведення масових заходів. </a:t>
            </a:r>
            <a:r>
              <a:rPr lang="uk-UA" dirty="0" smtClean="0"/>
              <a:t>Йдеться перш за все про культуру проведення різного роду нарад, переговорів і бесід.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12976"/>
            <a:ext cx="5556448" cy="31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 smtClean="0"/>
              <a:t>Раціональна організація праці як передумова успіху в роботі менеджера.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32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Культура прийому відвідувачів. </a:t>
            </a:r>
            <a:r>
              <a:rPr lang="uk-UA" dirty="0" smtClean="0"/>
              <a:t>Вона передбачає дотримання правил і вимог при прийомі працівників як з особистих, так і по службових питаннях.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45887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Культура в </a:t>
            </a:r>
            <a:r>
              <a:rPr lang="ru-RU" b="1" dirty="0" smtClean="0"/>
              <a:t>роботі </a:t>
            </a:r>
            <a:r>
              <a:rPr lang="ru-RU" b="1" dirty="0"/>
              <a:t>з</a:t>
            </a:r>
            <a:r>
              <a:rPr lang="ru-RU" b="1" dirty="0" smtClean="0"/>
              <a:t> листами</a:t>
            </a:r>
            <a:r>
              <a:rPr lang="ru-RU" sz="3600" i="1" dirty="0"/>
              <a:t>. </a:t>
            </a:r>
            <a:r>
              <a:rPr lang="uk-UA" sz="2800" dirty="0" smtClean="0"/>
              <a:t>Сюди входять обов'язкова реєстрація листів, певні терміни їх розгляду, персональна відповідальність керівника за своєчасне і правильне реагування на них, обов'язкова відповідь на кожен лист.</a:t>
            </a:r>
            <a:endParaRPr lang="uk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39478"/>
            <a:ext cx="4824536" cy="28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Культура мови</a:t>
            </a:r>
            <a:r>
              <a:rPr lang="uk-UA" i="1" dirty="0" smtClean="0"/>
              <a:t>. </a:t>
            </a:r>
            <a:r>
              <a:rPr lang="uk-UA" sz="2800" dirty="0" smtClean="0"/>
              <a:t>Близько 80% робочого часу менеджера пов'язане з контактами з людьми. Тому вміння говорити (спілкуватися) є важливою складовою частиною культури праці менеджера.</a:t>
            </a: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429000"/>
            <a:ext cx="381495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140968"/>
            <a:ext cx="3384376" cy="331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593752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prstClr val="black"/>
                </a:solidFill>
              </a:rPr>
              <a:t>Організаційна </a:t>
            </a:r>
            <a:r>
              <a:rPr lang="ru-RU" b="1" dirty="0">
                <a:solidFill>
                  <a:prstClr val="black"/>
                </a:solidFill>
              </a:rPr>
              <a:t>культура </a:t>
            </a:r>
            <a:r>
              <a:rPr lang="ru-RU" b="1" dirty="0" smtClean="0">
                <a:solidFill>
                  <a:prstClr val="black"/>
                </a:solidFill>
              </a:rPr>
              <a:t>керівника. 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50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689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23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err="1"/>
              <a:t>Планування</a:t>
            </a:r>
            <a:r>
              <a:rPr lang="ru-RU" sz="4400" b="1" dirty="0"/>
              <a:t> продуктивного </a:t>
            </a:r>
            <a:r>
              <a:rPr lang="ru-RU" sz="4400" b="1" dirty="0" err="1"/>
              <a:t>робочого</a:t>
            </a:r>
            <a:r>
              <a:rPr lang="ru-RU" sz="4400" b="1" dirty="0"/>
              <a:t> часу керівника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3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Раціональний розподіл робочого часу, </a:t>
            </a:r>
            <a:r>
              <a:rPr lang="uk-UA" b="1" i="1" dirty="0" smtClean="0"/>
              <a:t>тобто суворе планування особистої роботи </a:t>
            </a:r>
            <a:r>
              <a:rPr lang="uk-UA" dirty="0" smtClean="0"/>
              <a:t>за наступними напрямками:</a:t>
            </a:r>
          </a:p>
          <a:p>
            <a:pPr marL="0" indent="0">
              <a:buNone/>
            </a:pPr>
            <a:r>
              <a:rPr lang="uk-UA" dirty="0" smtClean="0"/>
              <a:t>- робота з документами;</a:t>
            </a:r>
          </a:p>
          <a:p>
            <a:pPr marL="0" indent="0">
              <a:buNone/>
            </a:pPr>
            <a:r>
              <a:rPr lang="uk-UA" dirty="0" smtClean="0"/>
              <a:t>- робота з кадрами;</a:t>
            </a:r>
          </a:p>
          <a:p>
            <a:pPr marL="0" indent="0">
              <a:buNone/>
            </a:pPr>
            <a:r>
              <a:rPr lang="uk-UA" dirty="0" smtClean="0"/>
              <a:t>- вирішення соціально-економічних питань;</a:t>
            </a:r>
          </a:p>
          <a:p>
            <a:pPr marL="0" indent="0">
              <a:buNone/>
            </a:pPr>
            <a:r>
              <a:rPr lang="uk-UA" dirty="0" smtClean="0"/>
              <a:t>- вирішення комерційних питань;</a:t>
            </a:r>
          </a:p>
          <a:p>
            <a:pPr marL="0" indent="0">
              <a:buNone/>
            </a:pPr>
            <a:r>
              <a:rPr lang="uk-UA" dirty="0" smtClean="0"/>
              <a:t>- наради, переговори;</a:t>
            </a:r>
          </a:p>
          <a:p>
            <a:pPr marL="0" indent="0">
              <a:buNone/>
            </a:pPr>
            <a:r>
              <a:rPr lang="uk-UA" dirty="0" smtClean="0"/>
              <a:t>- непродуктивні витрати часу;</a:t>
            </a:r>
          </a:p>
          <a:p>
            <a:pPr marL="0" indent="0">
              <a:buNone/>
            </a:pPr>
            <a:r>
              <a:rPr lang="uk-UA" dirty="0" smtClean="0"/>
              <a:t>- неуточнений час.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58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Керівнику в той же час слід мати на увазі, що він повинен </a:t>
            </a:r>
            <a:r>
              <a:rPr lang="uk-UA" sz="2800" b="1" dirty="0" smtClean="0"/>
              <a:t>враховувати і планувати не </a:t>
            </a:r>
            <a:r>
              <a:rPr lang="uk-UA" sz="2800" b="1" smtClean="0"/>
              <a:t>тільки робочий, </a:t>
            </a:r>
            <a:r>
              <a:rPr lang="uk-UA" sz="2800" b="1" dirty="0" smtClean="0"/>
              <a:t>а й вільний час.</a:t>
            </a:r>
            <a:r>
              <a:rPr lang="uk-UA" sz="2800" dirty="0" smtClean="0"/>
              <a:t> Адже стара істина свідчить: "Хто не вміє працювати, той не вміє і відпочивати".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968552" cy="37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27247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/>
              <a:t>Менеджер</a:t>
            </a:r>
            <a:r>
              <a:rPr lang="uk-UA" sz="4000" dirty="0" smtClean="0"/>
              <a:t> — фахівець, який професійно займається управлінською діяльністю в конкретній галузі функціонування підприємства.</a:t>
            </a:r>
            <a:endParaRPr lang="uk-UA" dirty="0"/>
          </a:p>
        </p:txBody>
      </p:sp>
      <p:pic>
        <p:nvPicPr>
          <p:cNvPr id="1026" name="Picture 2" descr="http://www.nootropicstack.net/wp-content/uploads/2013/08/img26-40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6851104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 Американський економіст Генрі Мінцберг, використовуючи метод структурного спостереження, виділив десять управлінських ролей менеджерів, які об'єднав в три групи:</a:t>
            </a:r>
          </a:p>
          <a:p>
            <a:pPr marL="0" indent="0">
              <a:buNone/>
            </a:pPr>
            <a:r>
              <a:rPr lang="uk-UA" dirty="0" smtClean="0"/>
              <a:t>1) </a:t>
            </a:r>
            <a:r>
              <a:rPr lang="uk-UA" b="1" dirty="0" smtClean="0"/>
              <a:t>міжособистісні ролі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номінальний керівник </a:t>
            </a:r>
            <a:r>
              <a:rPr lang="uk-UA" dirty="0" smtClean="0"/>
              <a:t>(головна фігура, символ юридичної влади, наділений правом представляти організацію, підписувати необхідні документи і приймати відвідувачів);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лідер</a:t>
            </a:r>
            <a:r>
              <a:rPr lang="uk-UA" dirty="0" smtClean="0"/>
              <a:t> (відповідальний за мотивацію і активізацію підлеглих, за підбір кадрів);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посередник </a:t>
            </a:r>
            <a:r>
              <a:rPr lang="uk-UA" dirty="0" smtClean="0"/>
              <a:t>(сполучна ланка в комунікаційних процесах, налагоджувальний зовнішніх контактів).</a:t>
            </a:r>
          </a:p>
          <a:p>
            <a:pPr marL="0" indent="0">
              <a:buNone/>
            </a:pPr>
            <a:r>
              <a:rPr lang="uk-UA" dirty="0" smtClean="0"/>
              <a:t>займається управлінською діяльністю в конкретній галузі функціонування підприємства.</a:t>
            </a:r>
            <a:endParaRPr lang="uk-UA" dirty="0"/>
          </a:p>
        </p:txBody>
      </p:sp>
      <p:pic>
        <p:nvPicPr>
          <p:cNvPr id="2050" name="Picture 2" descr="http://www.speakers.co.uk/media/pictures/profile/HEN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2000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2) </a:t>
            </a:r>
            <a:r>
              <a:rPr lang="uk-UA" b="1" dirty="0" smtClean="0"/>
              <a:t>інформаційні ролі:</a:t>
            </a:r>
          </a:p>
          <a:p>
            <a:pPr marL="0" indent="0">
              <a:buNone/>
            </a:pPr>
            <a:r>
              <a:rPr lang="uk-UA" b="1" dirty="0" smtClean="0"/>
              <a:t>- </a:t>
            </a:r>
            <a:r>
              <a:rPr lang="uk-UA" u="sng" dirty="0" smtClean="0"/>
              <a:t>нервовий центр </a:t>
            </a:r>
            <a:r>
              <a:rPr lang="uk-UA" dirty="0" smtClean="0"/>
              <a:t>(приймає, накопичує й аналізує несистематизованими інформацію);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розповсюджувач</a:t>
            </a:r>
            <a:r>
              <a:rPr lang="uk-UA" dirty="0" smtClean="0"/>
              <a:t> інформації (пропонує відібрану необхідну для роботи інформацію підлеглим);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представник</a:t>
            </a:r>
            <a:r>
              <a:rPr lang="uk-UA" dirty="0" smtClean="0"/>
              <a:t> (пропонує зібрану інформацію зовнішнього світу, діє як експерт у своїй галузі);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4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3) </a:t>
            </a:r>
            <a:r>
              <a:rPr lang="uk-UA" b="1" dirty="0" smtClean="0"/>
              <a:t>Ролі, які потребують прийняття рішень (завершальні ролі):</a:t>
            </a:r>
          </a:p>
          <a:p>
            <a:pPr marL="0" indent="0">
              <a:buNone/>
            </a:pPr>
            <a:r>
              <a:rPr lang="uk-UA" dirty="0" smtClean="0"/>
              <a:t>— </a:t>
            </a:r>
            <a:r>
              <a:rPr lang="uk-UA" u="sng" dirty="0" smtClean="0"/>
              <a:t>підприємець</a:t>
            </a:r>
            <a:r>
              <a:rPr lang="uk-UA" dirty="0" smtClean="0"/>
              <a:t> (займається проектуванням і внесенням змін в діяльність організації);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ліквідатор відхилень</a:t>
            </a:r>
            <a:r>
              <a:rPr lang="uk-UA" dirty="0" smtClean="0"/>
              <a:t> (коригує дії в разі відхилення від спроектованого сценарію розвитку);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u="sng" dirty="0" smtClean="0"/>
              <a:t>розпорядник ресурсів</a:t>
            </a:r>
            <a:r>
              <a:rPr lang="uk-UA" dirty="0" smtClean="0"/>
              <a:t> (приймає рішення, пов'язані з розподілом ресурсів);</a:t>
            </a:r>
          </a:p>
          <a:p>
            <a:pPr marL="0" indent="0">
              <a:buNone/>
            </a:pPr>
            <a:r>
              <a:rPr lang="uk-UA" u="sng" dirty="0" smtClean="0"/>
              <a:t>- укладач угод </a:t>
            </a:r>
            <a:r>
              <a:rPr lang="uk-UA" dirty="0" smtClean="0"/>
              <a:t>(бере участь в переговорах щодо захисту інтересів організації).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75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2413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Управлінська праця </a:t>
            </a:r>
            <a:r>
              <a:rPr lang="uk-UA" dirty="0" smtClean="0"/>
              <a:t>- вид суспільної праці, основним завданням якої є забезпечення цілеспрямованої, скоординованої діяльності як окремих учасників спільного трудового процесу, так і трудових колективів 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C:\Users\Admin\Desktop\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7700"/>
            <a:ext cx="7468001" cy="39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Мал. 1. Процес управлінської праці в організації</a:t>
            </a:r>
          </a:p>
        </p:txBody>
      </p:sp>
    </p:spTree>
    <p:extLst>
      <p:ext uri="{BB962C8B-B14F-4D97-AF65-F5344CB8AC3E}">
        <p14:creationId xmlns:p14="http://schemas.microsoft.com/office/powerpoint/2010/main" val="11593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944</Words>
  <Application>Microsoft Office PowerPoint</Application>
  <PresentationFormat>Экран (4:3)</PresentationFormat>
  <Paragraphs>65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Тема Office</vt:lpstr>
      <vt:lpstr>Зміст і організація праці менеджера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организация труда менеджера</dc:title>
  <dc:creator>Admin</dc:creator>
  <cp:lastModifiedBy>Пользователь Windows</cp:lastModifiedBy>
  <cp:revision>100</cp:revision>
  <dcterms:created xsi:type="dcterms:W3CDTF">2014-09-23T08:50:38Z</dcterms:created>
  <dcterms:modified xsi:type="dcterms:W3CDTF">2018-03-27T04:25:29Z</dcterms:modified>
</cp:coreProperties>
</file>