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7" r:id="rId14"/>
    <p:sldId id="308" r:id="rId15"/>
    <p:sldId id="309" r:id="rId16"/>
    <p:sldId id="268" r:id="rId17"/>
    <p:sldId id="310" r:id="rId18"/>
    <p:sldId id="269" r:id="rId19"/>
    <p:sldId id="301" r:id="rId20"/>
    <p:sldId id="270" r:id="rId21"/>
    <p:sldId id="271" r:id="rId22"/>
    <p:sldId id="272" r:id="rId23"/>
    <p:sldId id="273" r:id="rId24"/>
    <p:sldId id="306" r:id="rId25"/>
    <p:sldId id="275" r:id="rId26"/>
    <p:sldId id="302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311" r:id="rId36"/>
    <p:sldId id="284" r:id="rId37"/>
    <p:sldId id="312" r:id="rId38"/>
    <p:sldId id="313" r:id="rId39"/>
    <p:sldId id="314" r:id="rId40"/>
    <p:sldId id="315" r:id="rId41"/>
    <p:sldId id="285" r:id="rId42"/>
    <p:sldId id="316" r:id="rId43"/>
    <p:sldId id="286" r:id="rId44"/>
    <p:sldId id="303" r:id="rId45"/>
    <p:sldId id="288" r:id="rId46"/>
    <p:sldId id="304" r:id="rId47"/>
    <p:sldId id="289" r:id="rId48"/>
    <p:sldId id="305" r:id="rId49"/>
    <p:sldId id="317" r:id="rId50"/>
    <p:sldId id="318" r:id="rId51"/>
    <p:sldId id="319" r:id="rId52"/>
    <p:sldId id="320" r:id="rId53"/>
    <p:sldId id="321" r:id="rId54"/>
    <p:sldId id="322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69" d="100"/>
          <a:sy n="69" d="100"/>
        </p:scale>
        <p:origin x="139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08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5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5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2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00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3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6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4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92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3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9F76-3041-4AFF-BF52-443A2954211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F307-24DB-4410-8091-352568338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2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2088232"/>
          </a:xfrm>
        </p:spPr>
        <p:txBody>
          <a:bodyPr>
            <a:noAutofit/>
          </a:bodyPr>
          <a:lstStyle/>
          <a:p>
            <a:r>
              <a:rPr lang="ru-RU" sz="54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Конфлікти та шляхи </a:t>
            </a:r>
            <a:r>
              <a:rPr lang="ru-RU" sz="54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їх </a:t>
            </a:r>
            <a:r>
              <a:rPr lang="ru-RU" sz="54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вирішення</a:t>
            </a:r>
            <a:endParaRPr lang="ru-RU" sz="5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Users\Admin\Desktop\conflict-res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4258816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Для </a:t>
            </a:r>
            <a:r>
              <a:rPr lang="uk-UA" sz="2800" b="1" dirty="0" smtClean="0"/>
              <a:t>конструктивних конфліктів </a:t>
            </a:r>
            <a:r>
              <a:rPr lang="uk-UA" sz="2800" dirty="0" smtClean="0"/>
              <a:t>характерні розбіжності, які зачіпають принципові сторони, проблеми життєдіяльності організації та її членів і вирішення яких виводить організацію на новий більш високий і ефективний рівень розвитку, з'являються умови для співпраці, взаєморозуміння.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429000"/>
            <a:ext cx="4320481" cy="288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0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5283968"/>
          </a:xfrm>
        </p:spPr>
        <p:txBody>
          <a:bodyPr/>
          <a:lstStyle/>
          <a:p>
            <a:pPr marL="0" indent="0">
              <a:buNone/>
            </a:pPr>
            <a:r>
              <a:rPr lang="uk-UA" i="1" dirty="0" smtClean="0"/>
              <a:t> </a:t>
            </a:r>
            <a:r>
              <a:rPr lang="uk-UA" sz="3600" b="1" dirty="0" smtClean="0"/>
              <a:t>Деструктивні конфлікти </a:t>
            </a:r>
            <a:r>
              <a:rPr lang="uk-UA" dirty="0" smtClean="0"/>
              <a:t>призводять до негативних, часто руйнівних дій, які іноді переростають в склоку та інші негативні явища, що різко знижує ефективність роботи групи або організації.</a:t>
            </a:r>
            <a:endParaRPr lang="uk-UA" dirty="0"/>
          </a:p>
        </p:txBody>
      </p:sp>
      <p:pic>
        <p:nvPicPr>
          <p:cNvPr id="4098" name="Picture 2" descr="C:\Users\Admin\Desktop\Lu-K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4945732" cy="29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7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/>
              <a:t>Стадії конфлікту:</a:t>
            </a:r>
          </a:p>
          <a:p>
            <a:pPr marL="0" indent="0">
              <a:buNone/>
            </a:pPr>
            <a:r>
              <a:rPr lang="uk-UA" dirty="0" smtClean="0"/>
              <a:t>- потенційне формування суперечливих інтересів, цінностей, норм;</a:t>
            </a:r>
          </a:p>
          <a:p>
            <a:pPr marL="0" indent="0">
              <a:buNone/>
            </a:pPr>
            <a:r>
              <a:rPr lang="uk-UA" dirty="0" smtClean="0"/>
              <a:t>- перехід потенційного конфлікту в реальний або стадію усвідомлення учасниками конфлікту своїх вірно чи помилково понятих інтересів;</a:t>
            </a:r>
          </a:p>
          <a:p>
            <a:pPr marL="0" indent="0">
              <a:buNone/>
            </a:pPr>
            <a:r>
              <a:rPr lang="uk-UA" dirty="0" smtClean="0"/>
              <a:t>- конфліктні дії;</a:t>
            </a:r>
          </a:p>
          <a:p>
            <a:pPr marL="0" indent="0">
              <a:buNone/>
            </a:pPr>
            <a:r>
              <a:rPr lang="uk-UA" dirty="0" smtClean="0"/>
              <a:t>- зняття або вирішення конфлікту.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782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136904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05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92888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86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59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410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435280" cy="6120680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b="1" dirty="0" smtClean="0"/>
              <a:t>Структура конфлікту:</a:t>
            </a:r>
          </a:p>
          <a:p>
            <a:pPr marL="0" indent="0">
              <a:buNone/>
            </a:pPr>
            <a:r>
              <a:rPr lang="uk-UA" sz="3600" b="1" dirty="0" smtClean="0"/>
              <a:t>об'єкт</a:t>
            </a:r>
            <a:r>
              <a:rPr lang="uk-UA" sz="3600" dirty="0" smtClean="0"/>
              <a:t> конфліктної ситуації;</a:t>
            </a:r>
          </a:p>
          <a:p>
            <a:pPr marL="0" indent="0">
              <a:buNone/>
            </a:pPr>
            <a:r>
              <a:rPr lang="uk-UA" sz="3600" b="1" dirty="0" smtClean="0"/>
              <a:t>цілі, суб'єктивні мотиви </a:t>
            </a:r>
            <a:r>
              <a:rPr lang="uk-UA" sz="3600" dirty="0" smtClean="0"/>
              <a:t>його учасників;</a:t>
            </a:r>
          </a:p>
          <a:p>
            <a:pPr marL="0" indent="0">
              <a:buNone/>
            </a:pPr>
            <a:r>
              <a:rPr lang="uk-UA" sz="3600" b="1" dirty="0" smtClean="0"/>
              <a:t>опоненти, конкретні особи</a:t>
            </a:r>
            <a:r>
              <a:rPr lang="uk-UA" sz="3600" dirty="0" smtClean="0"/>
              <a:t>, які є його учасниками.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00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2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83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/>
              <a:t>Передумови виникнення конфлікту у процесі спілкування.</a:t>
            </a:r>
          </a:p>
          <a:p>
            <a:pPr marL="0" indent="0" algn="ctr">
              <a:buNone/>
            </a:pPr>
            <a:r>
              <a:rPr lang="uk-UA" sz="4000" b="1" dirty="0" smtClean="0"/>
              <a:t>Розбіжність міркувань.</a:t>
            </a:r>
          </a:p>
          <a:p>
            <a:pPr marL="0" indent="0" algn="ctr">
              <a:buNone/>
            </a:pPr>
            <a:r>
              <a:rPr lang="uk-UA" sz="3600" dirty="0" smtClean="0"/>
              <a:t>Люди схильні бачити те, що хочуть побачити.</a:t>
            </a:r>
            <a:endParaRPr lang="uk-UA" sz="3600" dirty="0"/>
          </a:p>
        </p:txBody>
      </p:sp>
      <p:pic>
        <p:nvPicPr>
          <p:cNvPr id="5122" name="Picture 2" descr="C:\Users\Admin\Desktop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7"/>
            <a:ext cx="8229600" cy="2304256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 smtClean="0"/>
              <a:t>Особливості сприйняття.</a:t>
            </a:r>
          </a:p>
          <a:p>
            <a:pPr marL="0" indent="0">
              <a:buNone/>
            </a:pPr>
            <a:r>
              <a:rPr lang="uk-UA" dirty="0" smtClean="0"/>
              <a:t>Люди, дуже часто розмовляючи, не розуміють один одного.</a:t>
            </a:r>
            <a:endParaRPr lang="uk-UA" dirty="0"/>
          </a:p>
        </p:txBody>
      </p:sp>
      <p:pic>
        <p:nvPicPr>
          <p:cNvPr id="6146" name="Picture 2" descr="C:\Users\Admin\Desktop\654609c9e969799760ef08ac71ae7f3656e9298656438e5642e76ea87ca15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700808"/>
            <a:ext cx="4632176" cy="34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chomu-vinikayut-konflik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7140"/>
            <a:ext cx="47625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0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 smtClean="0"/>
              <a:t>План</a:t>
            </a:r>
          </a:p>
          <a:p>
            <a:pPr marL="0" indent="0">
              <a:buNone/>
            </a:pPr>
            <a:r>
              <a:rPr lang="uk-UA" dirty="0" smtClean="0"/>
              <a:t>1.</a:t>
            </a:r>
            <a:r>
              <a:rPr lang="uk-UA" dirty="0" smtClean="0"/>
              <a:t> Конфлікти: види, структура, стадії протікання</a:t>
            </a:r>
          </a:p>
          <a:p>
            <a:pPr marL="0" indent="0">
              <a:buNone/>
            </a:pPr>
            <a:r>
              <a:rPr lang="uk-UA" dirty="0" smtClean="0"/>
              <a:t>2.Передумови виникнення конфлікту в процесі спілкування</a:t>
            </a:r>
          </a:p>
          <a:p>
            <a:pPr marL="0" indent="0">
              <a:buNone/>
            </a:pPr>
            <a:r>
              <a:rPr lang="uk-UA" dirty="0" smtClean="0"/>
              <a:t>3.Стратегія поведінки в конфліктній ситуації</a:t>
            </a:r>
          </a:p>
          <a:p>
            <a:pPr marL="0" indent="0">
              <a:buNone/>
            </a:pPr>
            <a:r>
              <a:rPr lang="uk-UA" dirty="0" smtClean="0"/>
              <a:t>4.Конфлікти в особистісно-емоційній сфері</a:t>
            </a:r>
          </a:p>
          <a:p>
            <a:pPr marL="0" indent="0">
              <a:buNone/>
            </a:pPr>
            <a:r>
              <a:rPr lang="uk-UA" dirty="0" smtClean="0"/>
              <a:t>5.Правил поведінки в умовах конфлікту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43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4233231" cy="63367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3400" dirty="0" smtClean="0"/>
              <a:t>При міжособистісному спілкуванні значна частина інформації існує на рівні несвідомого і не може бути виражена повністю словами.</a:t>
            </a:r>
          </a:p>
          <a:p>
            <a:pPr marL="0" indent="0">
              <a:buNone/>
            </a:pPr>
            <a:endParaRPr lang="uk-UA" sz="3400" dirty="0" smtClean="0"/>
          </a:p>
          <a:p>
            <a:pPr marL="0" indent="0">
              <a:buNone/>
            </a:pPr>
            <a:r>
              <a:rPr lang="uk-UA" sz="3400" dirty="0" smtClean="0"/>
              <a:t>Так, </a:t>
            </a:r>
            <a:r>
              <a:rPr lang="uk-UA" sz="3400" b="1" dirty="0" err="1" smtClean="0"/>
              <a:t>візуали</a:t>
            </a:r>
            <a:r>
              <a:rPr lang="uk-UA" sz="3400" dirty="0" smtClean="0"/>
              <a:t> люблять візуально пред'явлення, конкретність, не терплять ходінь перед ними під час спілкування, схильні до обвинувальних тверджень.</a:t>
            </a:r>
          </a:p>
          <a:p>
            <a:pPr marL="0" indent="0">
              <a:buNone/>
            </a:pPr>
            <a:endParaRPr lang="uk-UA" sz="3400" dirty="0" smtClean="0"/>
          </a:p>
          <a:p>
            <a:pPr marL="0" indent="0">
              <a:buNone/>
            </a:pPr>
            <a:r>
              <a:rPr lang="uk-UA" sz="3400" b="1" dirty="0" err="1" smtClean="0"/>
              <a:t>Аудіали</a:t>
            </a:r>
            <a:r>
              <a:rPr lang="uk-UA" sz="3400" b="1" dirty="0" smtClean="0"/>
              <a:t> </a:t>
            </a:r>
            <a:r>
              <a:rPr lang="uk-UA" sz="3400" dirty="0" smtClean="0"/>
              <a:t>все сприймають через слухові образи, музику, мову, </a:t>
            </a:r>
            <a:r>
              <a:rPr lang="uk-UA" sz="3400" b="1" dirty="0" err="1" smtClean="0"/>
              <a:t>кінестетики</a:t>
            </a:r>
            <a:r>
              <a:rPr lang="uk-UA" sz="3400" dirty="0" smtClean="0"/>
              <a:t> - через стан свого тіла.</a:t>
            </a:r>
            <a:endParaRPr lang="uk-UA" dirty="0"/>
          </a:p>
        </p:txBody>
      </p:sp>
      <p:pic>
        <p:nvPicPr>
          <p:cNvPr id="7170" name="Picture 2" descr="C:\Users\Admin\Desktop\hello_html_3c3267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32" y="1268760"/>
            <a:ext cx="4572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b="1" dirty="0">
                <a:solidFill>
                  <a:prstClr val="black"/>
                </a:solidFill>
              </a:rPr>
              <a:t>Субъективная предрасположенность к конфликтам.</a:t>
            </a:r>
            <a:endParaRPr lang="ru-RU" sz="2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20462"/>
            <a:ext cx="5472607" cy="451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7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60486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К таким качествам относятся: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- </a:t>
            </a:r>
            <a:r>
              <a:rPr lang="ru-RU" sz="3100" b="1" dirty="0"/>
              <a:t>неадекватная самооценка </a:t>
            </a:r>
            <a:r>
              <a:rPr lang="ru-RU" sz="3100" dirty="0"/>
              <a:t>своих возможностей и способ­ностей, которая может быть как завышенной, так и зани­женной;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dirty="0"/>
              <a:t>-  </a:t>
            </a:r>
            <a:r>
              <a:rPr lang="ru-RU" sz="3100" b="1" dirty="0"/>
              <a:t>стремление доминировать</a:t>
            </a:r>
            <a:r>
              <a:rPr lang="ru-RU" sz="3100" dirty="0"/>
              <a:t>, сказать свое последнее слово;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dirty="0"/>
              <a:t>- </a:t>
            </a:r>
            <a:r>
              <a:rPr lang="ru-RU" sz="3100" b="1" dirty="0"/>
              <a:t>консерватизм мышления</a:t>
            </a:r>
            <a:r>
              <a:rPr lang="ru-RU" sz="3100" dirty="0"/>
              <a:t>, взглядов, убеждений, нежелание преодолеть устаревшие традиции;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dirty="0"/>
              <a:t>- </a:t>
            </a:r>
            <a:r>
              <a:rPr lang="ru-RU" sz="3100" b="1" dirty="0"/>
              <a:t>излишняя принципиальность </a:t>
            </a:r>
            <a:r>
              <a:rPr lang="ru-RU" sz="3100" dirty="0"/>
              <a:t>и прямолинейность в вы­сказываниях и суждениях, стремление, во что бы то ни стало сказать правду в глаза;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dirty="0"/>
              <a:t>-  </a:t>
            </a:r>
            <a:r>
              <a:rPr lang="ru-RU" sz="3100" b="1" dirty="0"/>
              <a:t>критический настрой</a:t>
            </a:r>
            <a:r>
              <a:rPr lang="ru-RU" sz="3100" dirty="0"/>
              <a:t>, особенно необоснованный и неар­гументированный;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dirty="0"/>
              <a:t>- </a:t>
            </a:r>
            <a:r>
              <a:rPr lang="ru-RU" sz="3100" b="1" dirty="0"/>
              <a:t>определенный набор эмоциональных качеств личности </a:t>
            </a:r>
            <a:r>
              <a:rPr lang="ru-RU" sz="3100" dirty="0"/>
              <a:t>— тревожность, агрессивность, упрямство, раздражитель­ность, подозрительность, болезненная обидчивость.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9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2304256"/>
          </a:xfrm>
        </p:spPr>
        <p:txBody>
          <a:bodyPr/>
          <a:lstStyle/>
          <a:p>
            <a:pPr marL="0" indent="0" algn="ctr">
              <a:buNone/>
            </a:pPr>
            <a:r>
              <a:rPr lang="uk-UA" sz="4400" b="1" dirty="0" smtClean="0"/>
              <a:t>Стратегія поведінки в конфліктній ситуації.</a:t>
            </a:r>
            <a:endParaRPr lang="uk-UA" dirty="0"/>
          </a:p>
        </p:txBody>
      </p:sp>
      <p:pic>
        <p:nvPicPr>
          <p:cNvPr id="8194" name="Picture 2" descr="C:\Users\Admin\Desktop\osobennosti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256584" cy="36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uk-UA" b="1" dirty="0" smtClean="0">
                <a:solidFill>
                  <a:prstClr val="black"/>
                </a:solidFill>
              </a:rPr>
              <a:t>Дослідники вказують на п'ять основних стилів поведінки при конфлікті:</a:t>
            </a:r>
          </a:p>
          <a:p>
            <a:pPr marL="0" lvl="0" indent="0">
              <a:buNone/>
            </a:pPr>
            <a:endParaRPr lang="uk-UA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•конкуренція або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суперництво;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•співробітництво;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•компроміс;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•пристосування;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•ігнорування або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ухилення.</a:t>
            </a:r>
            <a:endParaRPr lang="uk-UA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46449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88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4824536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 smtClean="0"/>
              <a:t>Стиль конкуренції або суперництва - </a:t>
            </a:r>
            <a:r>
              <a:rPr lang="uk-UA" sz="3600" dirty="0" smtClean="0"/>
              <a:t>це прагнення до одностороннього виграшу, до перемоги, задоволенню в першу чергу власних інтересів.</a:t>
            </a:r>
          </a:p>
          <a:p>
            <a:pPr marL="0" indent="0">
              <a:buNone/>
            </a:pP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Його може використовувати людина, що володіє сильною волею, достатнім авторитетом, владою.</a:t>
            </a:r>
            <a:endParaRPr lang="uk-UA" dirty="0"/>
          </a:p>
        </p:txBody>
      </p:sp>
      <p:pic>
        <p:nvPicPr>
          <p:cNvPr id="9218" name="Picture 2" descr="C:\Users\Admin\Desktop\26d3e84cd7c048ba9e3971eb851cbd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2934072" cy="22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cutcaster-photo-100274321-compet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2" y="2309188"/>
            <a:ext cx="3156380" cy="21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annoying-habits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" y="0"/>
            <a:ext cx="3737992" cy="22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dmin\Desktop\n00017686-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" y="44196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40" y="218903"/>
            <a:ext cx="4908516" cy="32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4522836" cy="261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382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4807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/>
              <a:t>Його можна використовувати</a:t>
            </a:r>
            <a:r>
              <a:rPr lang="uk-UA" dirty="0" smtClean="0"/>
              <a:t>, якщо ви робите велику ставку на своє рішення виниклої проблеми, оскільки результат конфлікту дуже важливий для вас:</a:t>
            </a:r>
          </a:p>
          <a:p>
            <a:pPr marL="0" indent="0">
              <a:buNone/>
            </a:pPr>
            <a:r>
              <a:rPr lang="uk-UA" dirty="0" smtClean="0"/>
              <a:t>•володієте, достатньою владою і авторитетом і вам здається очевидним, що пропоноване вами рішення - найкраще;</a:t>
            </a:r>
          </a:p>
          <a:p>
            <a:pPr marL="0" indent="0">
              <a:buNone/>
            </a:pPr>
            <a:r>
              <a:rPr lang="uk-UA" dirty="0" smtClean="0"/>
              <a:t>•відчуваєте, що у вас немає іншого вибору і вам нічого втрачати;</a:t>
            </a:r>
          </a:p>
          <a:p>
            <a:pPr marL="0" indent="0">
              <a:buNone/>
            </a:pPr>
            <a:r>
              <a:rPr lang="uk-UA" dirty="0" smtClean="0"/>
              <a:t>•повинні прийняти непопулярне рішення і у вас достатньо повноважень для вибору цього кроку;</a:t>
            </a:r>
          </a:p>
          <a:p>
            <a:pPr marL="0" indent="0">
              <a:buNone/>
            </a:pPr>
            <a:r>
              <a:rPr lang="uk-UA" dirty="0" smtClean="0"/>
              <a:t>•взаємодієте з підлеглими, які бажають авторитарний стиль.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73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/>
              <a:t>Співпраця - </a:t>
            </a:r>
            <a:r>
              <a:rPr lang="uk-UA" dirty="0" smtClean="0"/>
              <a:t>означає пошук шляхів для залучення всіх учасників в процес вирішення конфліктів і прагнення до задоволення потреб всіх.</a:t>
            </a:r>
            <a:endParaRPr lang="uk-UA" dirty="0"/>
          </a:p>
        </p:txBody>
      </p:sp>
      <p:pic>
        <p:nvPicPr>
          <p:cNvPr id="11266" name="Picture 2" descr="C:\Users\Admin\Desktop\29480101-konstitucionnye-osnovy-zaschity-prav-chelove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2" y="3209595"/>
            <a:ext cx="5472608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1206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/>
              <a:t>Для вирішення конфлікту цей стиль можна використовувати в наступних випадках:</a:t>
            </a:r>
          </a:p>
          <a:p>
            <a:pPr marL="0" indent="0">
              <a:buNone/>
            </a:pPr>
            <a:r>
              <a:rPr lang="uk-UA" dirty="0" smtClean="0"/>
              <a:t>•якщо кожен з підходів до проблеми важливий і не допускає компромісних рішень, однак необхідно знайти спільне рішення;</a:t>
            </a:r>
          </a:p>
          <a:p>
            <a:pPr marL="0" indent="0">
              <a:buNone/>
            </a:pPr>
            <a:r>
              <a:rPr lang="uk-UA" dirty="0" smtClean="0"/>
              <a:t>•основна мета - придбання спільного досвіду роботи; сторони здатні вислухати один одного і викласти суть своїх інтересів;</a:t>
            </a:r>
          </a:p>
          <a:p>
            <a:pPr marL="0" indent="0">
              <a:buNone/>
            </a:pPr>
            <a:r>
              <a:rPr lang="uk-UA" dirty="0" smtClean="0"/>
              <a:t>•існують тривалі, міцні та взаємозалежні відносини з конфліктною стороною;</a:t>
            </a:r>
          </a:p>
          <a:p>
            <a:pPr marL="0" indent="0">
              <a:buNone/>
            </a:pPr>
            <a:r>
              <a:rPr lang="uk-UA" dirty="0" smtClean="0"/>
              <a:t>•необхідна інтеграція точок зору, посилення особистісної залученості співробітників в діяльність.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94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954" y="764704"/>
            <a:ext cx="8229600" cy="3124944"/>
          </a:xfrm>
        </p:spPr>
        <p:txBody>
          <a:bodyPr/>
          <a:lstStyle/>
          <a:p>
            <a:pPr marL="0" indent="0" algn="ctr">
              <a:buNone/>
            </a:pPr>
            <a:r>
              <a:rPr lang="uk-UA" sz="5400" b="1" dirty="0" smtClean="0"/>
              <a:t>Конфлікти: види, структура, стадії протікання.</a:t>
            </a:r>
            <a:endParaRPr lang="uk-UA" dirty="0"/>
          </a:p>
        </p:txBody>
      </p:sp>
      <p:pic>
        <p:nvPicPr>
          <p:cNvPr id="2050" name="Picture 2" descr="C:\Users\Admin\Desktop\2136954235_35424aa0bc_b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4"/>
            <a:ext cx="3121025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600" b="1" dirty="0" smtClean="0"/>
              <a:t>Стиль компромісу - </a:t>
            </a:r>
            <a:r>
              <a:rPr lang="uk-UA" sz="3600" dirty="0" smtClean="0"/>
              <a:t>сторони намагаються врегулювати розбіжності, йдучи на взаємні поступки.</a:t>
            </a:r>
          </a:p>
          <a:p>
            <a:pPr marL="0" indent="0">
              <a:buNone/>
            </a:pPr>
            <a:endParaRPr lang="uk-UA" sz="3600" dirty="0" smtClean="0"/>
          </a:p>
          <a:p>
            <a:pPr marL="0" indent="0">
              <a:buNone/>
            </a:pPr>
            <a:r>
              <a:rPr lang="uk-UA" sz="2800" dirty="0" smtClean="0"/>
              <a:t>Цей стиль найбільш ефективний,</a:t>
            </a:r>
          </a:p>
          <a:p>
            <a:pPr marL="0" indent="0">
              <a:buNone/>
            </a:pPr>
            <a:r>
              <a:rPr lang="uk-UA" sz="2800" dirty="0" smtClean="0"/>
              <a:t> коли обидві сторони бажають одного</a:t>
            </a:r>
          </a:p>
          <a:p>
            <a:pPr marL="0" indent="0">
              <a:buNone/>
            </a:pPr>
            <a:r>
              <a:rPr lang="uk-UA" sz="2800" dirty="0" smtClean="0"/>
              <a:t> і того ж, але знають, що</a:t>
            </a:r>
          </a:p>
          <a:p>
            <a:pPr marL="0" indent="0">
              <a:buNone/>
            </a:pPr>
            <a:r>
              <a:rPr lang="uk-UA" sz="2800" dirty="0" smtClean="0"/>
              <a:t>одночасні бажання</a:t>
            </a:r>
          </a:p>
          <a:p>
            <a:pPr marL="0" indent="0">
              <a:buNone/>
            </a:pPr>
            <a:r>
              <a:rPr lang="uk-UA" sz="2800" dirty="0" smtClean="0"/>
              <a:t>нездійсненні, наприклад,</a:t>
            </a:r>
          </a:p>
          <a:p>
            <a:pPr marL="0" indent="0">
              <a:buNone/>
            </a:pPr>
            <a:r>
              <a:rPr lang="uk-UA" sz="2800" dirty="0" smtClean="0"/>
              <a:t>прагнення зайняти одну і</a:t>
            </a:r>
          </a:p>
          <a:p>
            <a:pPr marL="0" indent="0">
              <a:buNone/>
            </a:pPr>
            <a:r>
              <a:rPr lang="uk-UA" sz="2800" dirty="0" smtClean="0"/>
              <a:t> ту ж посаду або одне і</a:t>
            </a:r>
          </a:p>
          <a:p>
            <a:pPr marL="0" indent="0">
              <a:buNone/>
            </a:pPr>
            <a:r>
              <a:rPr lang="uk-UA" sz="2800" dirty="0" smtClean="0"/>
              <a:t>те саме приміщення для роботи.</a:t>
            </a:r>
            <a:endParaRPr lang="uk-UA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34" y="3356992"/>
            <a:ext cx="2769329" cy="30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9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uk-UA" sz="4000" dirty="0" smtClean="0"/>
              <a:t>«Ми не можемо повністю виконати свої бажання, отже, необхідно прийти до рішення, з яким кожен з нас міг би погодитися».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64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264696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uk-UA" dirty="0" smtClean="0"/>
              <a:t>В кінцевому рахунку, </a:t>
            </a:r>
            <a:r>
              <a:rPr lang="uk-UA" b="1" dirty="0" smtClean="0"/>
              <a:t>стиль компромісу при вирішенні конфлікту можна використовувати в наступних ситуаціях: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обидві сторони мають однаково переконливі аргументи і мають однакову владу;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задоволення бажання однієї зі сторін має для неї не дуже велике значення;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можливо тимчасове рішення, тому що немає часу для вироблення іншого, або ж інші підходи до вирішення проблеми виявлялися неефективними;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компроміс дозволить хоч щось отримати, ніж все втратити.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74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52534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sz="4000" b="1" dirty="0" smtClean="0"/>
              <a:t>Стиль ухилення</a:t>
            </a:r>
          </a:p>
          <a:p>
            <a:pPr marL="0" indent="0" algn="ctr">
              <a:buNone/>
            </a:pP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•</a:t>
            </a:r>
            <a:r>
              <a:rPr lang="uk-UA" sz="3400" b="1" dirty="0" smtClean="0"/>
              <a:t>Конфліктує сторона може використовувати стиль ухилення, якщо </a:t>
            </a:r>
            <a:r>
              <a:rPr lang="uk-UA" sz="3400" dirty="0" smtClean="0"/>
              <a:t>вона вважає, що джерело розбіжностей тривіальне і несуттєве в порівнянні з іншими більш важливими завданнями;</a:t>
            </a:r>
          </a:p>
          <a:p>
            <a:pPr marL="0" indent="0">
              <a:buNone/>
            </a:pPr>
            <a:r>
              <a:rPr lang="uk-UA" sz="3400" dirty="0" smtClean="0"/>
              <a:t>•знає, що не може або навіть не хоче вирішити питання на свою користь;</a:t>
            </a:r>
          </a:p>
          <a:p>
            <a:pPr marL="0" indent="0">
              <a:buNone/>
            </a:pPr>
            <a:r>
              <a:rPr lang="uk-UA" sz="3400" dirty="0" smtClean="0"/>
              <a:t>•має малу владу для вирішення проблеми бажаним для неї способом;</a:t>
            </a:r>
          </a:p>
          <a:p>
            <a:pPr marL="0" indent="0">
              <a:buNone/>
            </a:pPr>
            <a:r>
              <a:rPr lang="uk-UA" sz="3400" dirty="0" smtClean="0"/>
              <a:t>•хоче виграти час, щоб вивчити ситуацію й одержати додаткову інформацію, перш ніж прийняти будь-яке рішення;</a:t>
            </a:r>
          </a:p>
          <a:p>
            <a:pPr marL="0" indent="0">
              <a:buNone/>
            </a:pPr>
            <a:r>
              <a:rPr lang="uk-UA" sz="3400" dirty="0" smtClean="0"/>
              <a:t>•вважає, що вирішити проблему негайно небезпечно, так як відкрите обговорення конфлікту може тільки погіршити ситуацію;</a:t>
            </a:r>
          </a:p>
          <a:p>
            <a:pPr marL="0" indent="0">
              <a:buNone/>
            </a:pPr>
            <a:r>
              <a:rPr lang="uk-UA" sz="3400" dirty="0" smtClean="0"/>
              <a:t>•підлеглі можуть самі врегулювати конфлікт;</a:t>
            </a:r>
          </a:p>
          <a:p>
            <a:pPr marL="0" indent="0">
              <a:buNone/>
            </a:pPr>
            <a:r>
              <a:rPr lang="uk-UA" sz="3400" dirty="0" smtClean="0"/>
              <a:t>•рішення проблеми може погіршити ваше здоров'я;</a:t>
            </a:r>
          </a:p>
          <a:p>
            <a:pPr marL="0" indent="0">
              <a:buNone/>
            </a:pPr>
            <a:r>
              <a:rPr lang="uk-UA" sz="3400" dirty="0" smtClean="0"/>
              <a:t>•коли в конфлікті беруть участь важкі з точки зору спілкування люди - грубіяни, скаржники, скиглії і т. п.</a:t>
            </a:r>
            <a:endParaRPr lang="uk-UA" sz="3400" dirty="0"/>
          </a:p>
        </p:txBody>
      </p:sp>
    </p:spTree>
    <p:extLst>
      <p:ext uri="{BB962C8B-B14F-4D97-AF65-F5344CB8AC3E}">
        <p14:creationId xmlns:p14="http://schemas.microsoft.com/office/powerpoint/2010/main" val="22465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24936" cy="62646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/>
              <a:t>Стиль пристосування.</a:t>
            </a:r>
          </a:p>
          <a:p>
            <a:pPr marL="0" indent="0">
              <a:buNone/>
            </a:pPr>
            <a:r>
              <a:rPr lang="uk-UA" b="1" dirty="0" smtClean="0"/>
              <a:t>Стиль пристосування, може бути застосовано в наступних найбільш характерних ситуаціях:</a:t>
            </a:r>
          </a:p>
          <a:p>
            <a:pPr marL="0" indent="0">
              <a:buNone/>
            </a:pPr>
            <a:r>
              <a:rPr lang="uk-UA" dirty="0" smtClean="0"/>
              <a:t>•найважливіше завдання - відновлення спокою і стабільності, а не вирішення конфлікту;</a:t>
            </a:r>
          </a:p>
          <a:p>
            <a:pPr marL="0" indent="0">
              <a:buNone/>
            </a:pPr>
            <a:r>
              <a:rPr lang="uk-UA" dirty="0" smtClean="0"/>
              <a:t>•предмет розбіжності не важливий для вас або вас не особливо хвилює те, що сталося;</a:t>
            </a:r>
          </a:p>
          <a:p>
            <a:pPr marL="0" indent="0">
              <a:buNone/>
            </a:pPr>
            <a:r>
              <a:rPr lang="uk-UA" dirty="0" smtClean="0"/>
              <a:t>•ви вважаєте, що краще зберегти добрі стосунки з іншими людьми, ніж відстоювати власну точку зору;</a:t>
            </a:r>
          </a:p>
          <a:p>
            <a:pPr marL="0" indent="0">
              <a:buNone/>
            </a:pPr>
            <a:r>
              <a:rPr lang="uk-UA" dirty="0" smtClean="0"/>
              <a:t>•ви усвідомлюєте, що, правда на вашому боці;</a:t>
            </a:r>
          </a:p>
          <a:p>
            <a:pPr marL="0" indent="0">
              <a:buNone/>
            </a:pPr>
            <a:r>
              <a:rPr lang="uk-UA" dirty="0" smtClean="0"/>
              <a:t>ви відчуваєте, що у вас недостатньо влади чи шансів перемогти.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2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8072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/>
              <a:t>Як я зазвичай реагую на конфліктні ситуації</a:t>
            </a:r>
            <a:r>
              <a:rPr lang="uk-UA" dirty="0" smtClean="0"/>
              <a:t> 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405486"/>
              </p:ext>
            </p:extLst>
          </p:nvPr>
        </p:nvGraphicFramePr>
        <p:xfrm>
          <a:off x="539553" y="1484784"/>
          <a:ext cx="8064895" cy="4968553"/>
        </p:xfrm>
        <a:graphic>
          <a:graphicData uri="http://schemas.openxmlformats.org/drawingml/2006/table">
            <a:tbl>
              <a:tblPr/>
              <a:tblGrid>
                <a:gridCol w="2580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2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Стиль вирішення конфлікту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Отношение к стилю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Використовую частіше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Віддаю перевагу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Використовую рідше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Відчуваю себе найменш комфортно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Конкуренція </a:t>
                      </a:r>
                      <a:r>
                        <a:rPr lang="ru-RU" sz="1600" b="0" i="0" dirty="0" smtClean="0">
                          <a:effectLst/>
                          <a:latin typeface="Times New Roman"/>
                          <a:ea typeface="Times New Roman"/>
                        </a:rPr>
                        <a:t>(активно відстоюю власну позицію)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Ухилення </a:t>
                      </a:r>
                      <a:r>
                        <a:rPr lang="ru-RU" sz="1600" b="0" i="0" dirty="0" smtClean="0">
                          <a:effectLst/>
                          <a:latin typeface="Times New Roman"/>
                          <a:ea typeface="Times New Roman"/>
                        </a:rPr>
                        <a:t>(відмовляюся від участі в конфлікті)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Співпраця </a:t>
                      </a:r>
                      <a:r>
                        <a:rPr lang="ru-RU" sz="1600" b="0" i="0" dirty="0" smtClean="0">
                          <a:effectLst/>
                          <a:latin typeface="Times New Roman"/>
                          <a:ea typeface="Times New Roman"/>
                        </a:rPr>
                        <a:t>(шукаю шляхи спільного вирішення проблеми)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Компроміс </a:t>
                      </a:r>
                      <a:r>
                        <a:rPr lang="ru-RU" sz="1600" b="0" i="0" dirty="0" smtClean="0">
                          <a:effectLst/>
                          <a:latin typeface="Times New Roman"/>
                          <a:ea typeface="Times New Roman"/>
                        </a:rPr>
                        <a:t>(шукаю рішення, засноване на взаємних поступках)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Times New Roman"/>
                          <a:ea typeface="Times New Roman"/>
                        </a:rPr>
                        <a:t>Пристосування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ea typeface="Times New Roman"/>
              </a:rPr>
              <a:t>Картография    конфликта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20" y="1601369"/>
            <a:ext cx="7096359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425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141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lvl="0" indent="0" algn="just">
              <a:buNone/>
            </a:pPr>
            <a:r>
              <a:rPr lang="uk-UA" sz="2400" b="1" dirty="0" smtClean="0">
                <a:solidFill>
                  <a:prstClr val="black"/>
                </a:solidFill>
                <a:ea typeface="Times New Roman"/>
              </a:rPr>
              <a:t>На думку фахівців, така карта дозволить:</a:t>
            </a:r>
          </a:p>
          <a:p>
            <a:pPr lvl="0" indent="0" algn="just">
              <a:buNone/>
            </a:pP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1) обмежити дискусію певними формальними рамками, що в значній мірі допоможе уникнути надмірного прояву емоцій, так як сам процес складання карти вимагає перемикання свідомості людини з емоції на розум, мислення;</a:t>
            </a:r>
          </a:p>
          <a:p>
            <a:pPr lvl="0" indent="0" algn="just">
              <a:buNone/>
            </a:pP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2) створити можливість спільного обговорення проблеми, висловити людям їхні вимоги і бажання;</a:t>
            </a:r>
          </a:p>
          <a:p>
            <a:pPr lvl="0" indent="0" algn="just">
              <a:buNone/>
            </a:pP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3) з'ясувати як власну точку зору, так і точку зору інших;</a:t>
            </a:r>
          </a:p>
          <a:p>
            <a:pPr lvl="0" indent="0" algn="just">
              <a:buNone/>
            </a:pP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4) створити атмосферу емпатії, тобто можливості побачити проблему очима інших, і визнати думки людей, які вважали раніше, що вони не були зрозумілі;</a:t>
            </a:r>
          </a:p>
          <a:p>
            <a:pPr lvl="0" indent="0" algn="just">
              <a:buNone/>
            </a:pPr>
            <a:r>
              <a:rPr lang="uk-UA" sz="2400" dirty="0" smtClean="0">
                <a:solidFill>
                  <a:prstClr val="black"/>
                </a:solidFill>
                <a:ea typeface="Times New Roman"/>
              </a:rPr>
              <a:t>вибрати найбільш оптимальні шляхи вирішення конфлікту.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0859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4320480" cy="6480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/>
              <a:t>Конфлікт - </a:t>
            </a:r>
            <a:r>
              <a:rPr lang="uk-UA" dirty="0" smtClean="0"/>
              <a:t>це зіткнення протилежно спрямованих, несумісних один з одним тенденцій у свідомості окремо взятого індивіда, в міжособистісних взаємодіях або міжособистісних стосунках індивідів або груп людей, пов'язане з негативними емоційними переживаннями.</a:t>
            </a:r>
            <a:endParaRPr lang="uk-UA" dirty="0"/>
          </a:p>
        </p:txBody>
      </p:sp>
      <p:pic>
        <p:nvPicPr>
          <p:cNvPr id="3074" name="Picture 2" descr="C:\Users\Admin\Desktop\wirofe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51" y="0"/>
            <a:ext cx="4681349" cy="36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Vm6qQNmw3kOybLdM8cfhPoXXXL4j3HpexhjNOf_P3YmryPKwJ94QGRtDb3Sbc6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62647" y="3789040"/>
            <a:ext cx="471786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lvl="0" indent="0" algn="just">
              <a:buNone/>
            </a:pPr>
            <a:r>
              <a:rPr lang="uk-UA" sz="3000" u="sng" dirty="0" smtClean="0">
                <a:solidFill>
                  <a:prstClr val="black"/>
                </a:solidFill>
                <a:ea typeface="Times New Roman"/>
              </a:rPr>
              <a:t>Однак перш ніж переходити до вирішення конфлікту, постарайтеся відповісти на наступні питання:</a:t>
            </a:r>
          </a:p>
          <a:p>
            <a:pPr lvl="0" indent="0" algn="just">
              <a:buNone/>
            </a:pPr>
            <a:r>
              <a:rPr lang="uk-UA" sz="3000" dirty="0" smtClean="0">
                <a:solidFill>
                  <a:prstClr val="black"/>
                </a:solidFill>
                <a:ea typeface="Times New Roman"/>
              </a:rPr>
              <a:t>чи хочете успішного результату;</a:t>
            </a:r>
          </a:p>
          <a:p>
            <a:pPr lvl="0" indent="0" algn="just">
              <a:buNone/>
            </a:pPr>
            <a:r>
              <a:rPr lang="uk-UA" sz="3000" dirty="0" smtClean="0">
                <a:solidFill>
                  <a:prstClr val="black"/>
                </a:solidFill>
                <a:ea typeface="Times New Roman"/>
              </a:rPr>
              <a:t>що потрібно зробити, щоб краще володіти своїми емоціями;</a:t>
            </a:r>
          </a:p>
          <a:p>
            <a:pPr lvl="0" indent="0" algn="just">
              <a:buNone/>
            </a:pPr>
            <a:r>
              <a:rPr lang="uk-UA" sz="3000" dirty="0" smtClean="0">
                <a:solidFill>
                  <a:prstClr val="black"/>
                </a:solidFill>
                <a:ea typeface="Times New Roman"/>
              </a:rPr>
              <a:t>як би ви себе почували на місці конфліктуючих сторін;</a:t>
            </a:r>
          </a:p>
          <a:p>
            <a:pPr lvl="0" indent="0" algn="just">
              <a:buNone/>
            </a:pPr>
            <a:r>
              <a:rPr lang="uk-UA" sz="3000" dirty="0" smtClean="0">
                <a:solidFill>
                  <a:prstClr val="black"/>
                </a:solidFill>
                <a:ea typeface="Times New Roman"/>
              </a:rPr>
              <a:t>чи потрібен посередник для вирішення конфлікту;</a:t>
            </a:r>
          </a:p>
          <a:p>
            <a:pPr lvl="0" indent="0" algn="just">
              <a:buNone/>
            </a:pPr>
            <a:r>
              <a:rPr lang="uk-UA" sz="3000" dirty="0" smtClean="0">
                <a:solidFill>
                  <a:prstClr val="black"/>
                </a:solidFill>
                <a:ea typeface="Times New Roman"/>
              </a:rPr>
              <a:t>в якій атмосфері (ситуації) люди могли б краще відкритися, знайти спільну мову і виробити рішення.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3096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4800" b="1" dirty="0" smtClean="0"/>
              <a:t>Конфлікти</a:t>
            </a:r>
          </a:p>
          <a:p>
            <a:pPr marL="0" indent="0" algn="ctr">
              <a:buNone/>
            </a:pPr>
            <a:r>
              <a:rPr lang="uk-UA" sz="4800" b="1" dirty="0" smtClean="0"/>
              <a:t>в особистісно-емоційній сфері.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79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tabLst>
                <a:tab pos="457200" algn="l"/>
              </a:tabLst>
            </a:pPr>
            <a:r>
              <a:rPr lang="uk-UA" sz="3200" b="1" dirty="0" smtClean="0">
                <a:solidFill>
                  <a:prstClr val="black"/>
                </a:solidFill>
                <a:ea typeface="Times New Roman"/>
                <a:cs typeface="+mn-cs"/>
              </a:rPr>
              <a:t>Правила поведінки з конфліктною особистістю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342900" algn="just">
              <a:spcBef>
                <a:spcPts val="2230"/>
              </a:spcBef>
              <a:buNone/>
            </a:pPr>
            <a:r>
              <a:rPr lang="uk-UA" sz="2000" b="1" u="sng" dirty="0" smtClean="0">
                <a:solidFill>
                  <a:prstClr val="black"/>
                </a:solidFill>
                <a:ea typeface="Times New Roman"/>
              </a:rPr>
              <a:t>Як же поводитися з конфліктною особистістю?</a:t>
            </a:r>
          </a:p>
          <a:p>
            <a:pPr marL="0" lvl="0" indent="342900" algn="just">
              <a:spcBef>
                <a:spcPts val="2230"/>
              </a:spcBef>
              <a:buNone/>
            </a:pPr>
            <a:r>
              <a:rPr lang="uk-UA" sz="2000" dirty="0" smtClean="0">
                <a:solidFill>
                  <a:prstClr val="black"/>
                </a:solidFill>
                <a:ea typeface="Times New Roman"/>
              </a:rPr>
              <a:t>•Слід взяти під контроль свої емоції і дати вихід емоціям цієї людини, якщо мають намір продовжувати з нею спілкуватися.</a:t>
            </a:r>
          </a:p>
          <a:p>
            <a:pPr marL="0" lvl="0" indent="342900" algn="just">
              <a:spcBef>
                <a:spcPts val="2230"/>
              </a:spcBef>
              <a:buNone/>
            </a:pPr>
            <a:r>
              <a:rPr lang="uk-UA" sz="2000" dirty="0" smtClean="0">
                <a:solidFill>
                  <a:prstClr val="black"/>
                </a:solidFill>
                <a:ea typeface="Times New Roman"/>
              </a:rPr>
              <a:t>•Не приймати на свій рахунок слова і поведінку даної людини, знаючи, що для задоволення своїх інтересів важка людина так поводиться з усіма.</a:t>
            </a:r>
          </a:p>
          <a:p>
            <a:pPr marL="0" lvl="0" indent="342900" algn="just">
              <a:spcBef>
                <a:spcPts val="2230"/>
              </a:spcBef>
              <a:buNone/>
            </a:pPr>
            <a:r>
              <a:rPr lang="uk-UA" sz="2000" dirty="0" smtClean="0">
                <a:solidFill>
                  <a:prstClr val="black"/>
                </a:solidFill>
                <a:ea typeface="Times New Roman"/>
              </a:rPr>
              <a:t>•При виборі відповідного стилю дії в конфліктній ситуації слід враховувати, до якого типу людей вона відноситься.</a:t>
            </a:r>
          </a:p>
          <a:p>
            <a:pPr marL="0" lvl="0" indent="342900" algn="just">
              <a:spcBef>
                <a:spcPts val="2230"/>
              </a:spcBef>
              <a:buNone/>
            </a:pPr>
            <a:r>
              <a:rPr lang="uk-UA" sz="2000" dirty="0" smtClean="0">
                <a:solidFill>
                  <a:prstClr val="black"/>
                </a:solidFill>
                <a:ea typeface="Times New Roman"/>
              </a:rPr>
              <a:t>•Якщо вважаєте за необхідне продовження спілкування з важкою людиною, ви повинні наполягати на тому, щоб людина говорила правду, неважливо яку.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174990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4087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Типи конфліктних особистостей:</a:t>
            </a:r>
          </a:p>
          <a:p>
            <a:pPr marL="0" indent="0">
              <a:buNone/>
            </a:pPr>
            <a:r>
              <a:rPr lang="uk-UA" b="1" dirty="0" smtClean="0"/>
              <a:t> 1) </a:t>
            </a:r>
            <a:r>
              <a:rPr lang="uk-UA" b="1" i="1" dirty="0" smtClean="0"/>
              <a:t>«демонстративний» </a:t>
            </a:r>
            <a:r>
              <a:rPr lang="uk-UA" b="1" dirty="0" smtClean="0"/>
              <a:t>- </a:t>
            </a:r>
            <a:r>
              <a:rPr lang="uk-UA" dirty="0" smtClean="0"/>
              <a:t>найчастіше це холерик і ті, яким властива бурхлива діяльність в найрізноманітніших напрямках. Вони люблять бути на виду, мають завищену самооцінку;</a:t>
            </a:r>
          </a:p>
          <a:p>
            <a:pPr marL="0" indent="0">
              <a:buNone/>
            </a:pPr>
            <a:r>
              <a:rPr lang="uk-UA" b="1" dirty="0" smtClean="0"/>
              <a:t> 2) </a:t>
            </a:r>
            <a:r>
              <a:rPr lang="uk-UA" b="1" i="1" dirty="0" smtClean="0"/>
              <a:t>«ригідний»</a:t>
            </a:r>
            <a:r>
              <a:rPr lang="uk-UA" i="1" dirty="0" smtClean="0"/>
              <a:t> </a:t>
            </a:r>
            <a:r>
              <a:rPr lang="uk-UA" dirty="0" smtClean="0"/>
              <a:t>(відсталий) - люди цього типу не вміють перебудовуватися, брати до уваги думки і точки зору оточуючих; честолюбні, виявляють хворобливу вразливість, підозрілість;</a:t>
            </a:r>
          </a:p>
          <a:p>
            <a:pPr marL="0" indent="0">
              <a:buNone/>
            </a:pPr>
            <a:r>
              <a:rPr lang="uk-UA" b="1" dirty="0" smtClean="0"/>
              <a:t>3) </a:t>
            </a:r>
            <a:r>
              <a:rPr lang="uk-UA" b="1" i="1" dirty="0" smtClean="0"/>
              <a:t>«педант» </a:t>
            </a:r>
            <a:r>
              <a:rPr lang="uk-UA" b="1" dirty="0" smtClean="0"/>
              <a:t>- </a:t>
            </a:r>
            <a:r>
              <a:rPr lang="uk-UA" dirty="0" smtClean="0"/>
              <a:t>особистість, яка завжди пунктуальна, прискіплива, хоч і дисциплінована, зануда, відштовхує людей від себе;</a:t>
            </a:r>
          </a:p>
          <a:p>
            <a:pPr marL="0" indent="0">
              <a:buNone/>
            </a:pPr>
            <a:r>
              <a:rPr lang="uk-UA" b="1" dirty="0" smtClean="0"/>
              <a:t>4) </a:t>
            </a:r>
            <a:r>
              <a:rPr lang="uk-UA" b="1" i="1" dirty="0" smtClean="0"/>
              <a:t>«безконфліктний» </a:t>
            </a:r>
            <a:r>
              <a:rPr lang="uk-UA" b="1" dirty="0" smtClean="0"/>
              <a:t>- </a:t>
            </a:r>
            <a:r>
              <a:rPr lang="uk-UA" dirty="0" smtClean="0"/>
              <a:t>людина, свідомо йде від конфлікту, перекладає відповідальність у прийнятті рішень на інших (якщо це керівник, то на свого заступника). Тим часом конфлікт наростає як снігова куля і обрушується на таку особу;</a:t>
            </a:r>
          </a:p>
          <a:p>
            <a:pPr marL="0" indent="0">
              <a:buNone/>
            </a:pPr>
            <a:r>
              <a:rPr lang="uk-UA" b="1" dirty="0" smtClean="0"/>
              <a:t>5) </a:t>
            </a:r>
            <a:r>
              <a:rPr lang="uk-UA" b="1" i="1" dirty="0" smtClean="0"/>
              <a:t>«практик» </a:t>
            </a:r>
            <a:r>
              <a:rPr lang="uk-UA" b="1" dirty="0" smtClean="0"/>
              <a:t>- </a:t>
            </a:r>
            <a:r>
              <a:rPr lang="uk-UA" dirty="0" smtClean="0"/>
              <a:t>діючий під гаслом «Найкращий захист - напад».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38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истероид-глпв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23928" cy="24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rasstroistva_zreloi_lichnosti_i_povedeniya_y_vzroslih_psihopat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12" y="1"/>
            <a:ext cx="4139952" cy="249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35" y="2060848"/>
            <a:ext cx="3168352" cy="23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\Desktop\dogs-meeting-kittens-for-the-first-time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" y="4530864"/>
            <a:ext cx="3244839" cy="21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Когда-тебя-понимают-или-как-строить-отношен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3779912" cy="22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936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2646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smtClean="0"/>
              <a:t>Існують і інші типології важких людей. Так, в книзі «Спілкування з важкими людьми» виділяють наступні типи важких людей</a:t>
            </a:r>
            <a:r>
              <a:rPr lang="uk-UA" b="1" dirty="0" smtClean="0"/>
              <a:t> (по Роберту Бремсону):</a:t>
            </a:r>
          </a:p>
          <a:p>
            <a:pPr marL="0" indent="0">
              <a:buNone/>
            </a:pPr>
            <a:r>
              <a:rPr lang="uk-UA" b="1" dirty="0" smtClean="0"/>
              <a:t>•«агресист» </a:t>
            </a:r>
            <a:r>
              <a:rPr lang="uk-UA" dirty="0" smtClean="0"/>
              <a:t>- говорить грубі і безцеремонні, задираючи інших шпильки і дратівливий, якщо його не слухають. Як правило, за його агресивністю ховається боязнь розкриття його некомпетентності;</a:t>
            </a:r>
          </a:p>
          <a:p>
            <a:pPr marL="0" indent="0">
              <a:buNone/>
            </a:pPr>
            <a:r>
              <a:rPr lang="uk-UA" b="1" dirty="0" smtClean="0"/>
              <a:t>•«скаржник» </a:t>
            </a:r>
            <a:r>
              <a:rPr lang="uk-UA" dirty="0" smtClean="0"/>
              <a:t>- людина, охоплена якоюсь ідеєю,  засуджує інших (когось конкретно або весь світ в цілому) у всіх гріхах, але сам нічого не робить для вирішення проблеми;</a:t>
            </a:r>
          </a:p>
          <a:p>
            <a:pPr marL="0" indent="0">
              <a:buNone/>
            </a:pPr>
            <a:r>
              <a:rPr lang="uk-UA" b="1" dirty="0" smtClean="0"/>
              <a:t>•«розгнівана дитина» </a:t>
            </a:r>
            <a:r>
              <a:rPr lang="uk-UA" dirty="0" smtClean="0"/>
              <a:t>- людина, що відноситься до цього типу, за своєю природою не зла, а вибух емоцій відображає її бажання взяти ситуацію під свій контроль. Наприклад, начальник може спалахнути, відчуваючи, що його підлеглі втратили до нього повагу;</a:t>
            </a:r>
          </a:p>
          <a:p>
            <a:pPr marL="0" indent="0">
              <a:buNone/>
            </a:pPr>
            <a:r>
              <a:rPr lang="uk-UA" b="1" dirty="0" smtClean="0"/>
              <a:t>•«максималіст» </a:t>
            </a:r>
            <a:r>
              <a:rPr lang="uk-UA" dirty="0" smtClean="0"/>
              <a:t>- людина, яка хоче чогось без зволікання, навіть якщо в цьому немає необхідності;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820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0e1819fb3531526285c5d217e0312f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" y="44625"/>
            <a:ext cx="3898102" cy="29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1_87a2be54d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22" y="44625"/>
            <a:ext cx="5016599" cy="29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Desktop\fi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" y="3499200"/>
            <a:ext cx="3563167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Admin\Desktop\teenager-yelling-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30" y="3212975"/>
            <a:ext cx="5359241" cy="35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33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61926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uk-UA" b="1" i="1" dirty="0" smtClean="0"/>
              <a:t>«мовчун» - </a:t>
            </a:r>
            <a:r>
              <a:rPr lang="uk-UA" dirty="0" smtClean="0"/>
              <a:t>тримає все в собі, не говорить про свої образи, а потім зриває зло на когось;</a:t>
            </a:r>
          </a:p>
          <a:p>
            <a:pPr lvl="0"/>
            <a:r>
              <a:rPr lang="uk-UA" b="1" dirty="0" smtClean="0"/>
              <a:t>«таємний месник» </a:t>
            </a:r>
            <a:r>
              <a:rPr lang="uk-UA" dirty="0" smtClean="0"/>
              <a:t>- людина, що заподіює неприємності за допомогою якихось махінацій, вважаючи, що хтось вчинив неправильно, а він відновлює справедливість;</a:t>
            </a:r>
          </a:p>
          <a:p>
            <a:pPr lvl="0"/>
            <a:r>
              <a:rPr lang="uk-UA" b="1" dirty="0" smtClean="0"/>
              <a:t>«помилковий альтруїст» </a:t>
            </a:r>
            <a:r>
              <a:rPr lang="uk-UA" dirty="0" smtClean="0"/>
              <a:t>- нібито робить вам добро, але в глибині душі жалкують про це, що може проявитися у вигляді саботажу, вимоги компенсації і </a:t>
            </a:r>
            <a:r>
              <a:rPr lang="uk-UA" dirty="0" err="1" smtClean="0"/>
              <a:t>т.п</a:t>
            </a:r>
            <a:r>
              <a:rPr lang="uk-UA" dirty="0" smtClean="0"/>
              <a:t> .;</a:t>
            </a:r>
          </a:p>
          <a:p>
            <a:pPr lvl="0"/>
            <a:r>
              <a:rPr lang="uk-UA" dirty="0" smtClean="0"/>
              <a:t> </a:t>
            </a:r>
            <a:r>
              <a:rPr lang="uk-UA" b="1" dirty="0" smtClean="0"/>
              <a:t>«хронічний обвинувач» </a:t>
            </a:r>
            <a:r>
              <a:rPr lang="uk-UA" dirty="0" smtClean="0"/>
              <a:t>- завжди вишукує помилки інших, вважаючи, що він завжди правий, а, звинувачуючи, можна вирішити проблему.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65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97381417453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736304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116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\Desktop\vospitanie_u_detey_vezhlivosti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74" y="4005064"/>
            <a:ext cx="4267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\Desktop\anger-disguised-as-boundar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1" y="3722524"/>
            <a:ext cx="4163392" cy="31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55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94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48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/>
              <a:t>Типологія конфлікту.</a:t>
            </a:r>
          </a:p>
          <a:p>
            <a:pPr marL="0" indent="0" algn="ctr">
              <a:buNone/>
            </a:pPr>
            <a:r>
              <a:rPr lang="uk-UA" sz="2800" b="1" dirty="0" smtClean="0"/>
              <a:t>Внутрішньоособистісний конфлікт </a:t>
            </a:r>
            <a:r>
              <a:rPr lang="uk-UA" sz="2800" dirty="0" smtClean="0"/>
              <a:t>викликається різними психологічними факторами внутрішнього світу особистості: потребами, інтересами, бажаннями, почуттями, цінностями, мотивами і т.</a:t>
            </a:r>
            <a:r>
              <a:rPr lang="uk-UA" sz="4000" b="1" dirty="0" smtClean="0"/>
              <a:t> П.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84371"/>
            <a:ext cx="4032447" cy="28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08" y="3212975"/>
            <a:ext cx="4348448" cy="33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1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369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601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828092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379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95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0485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855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50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3367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sz="3600" b="1" dirty="0" smtClean="0"/>
              <a:t>Правила поведінки в умовах конфлікту.</a:t>
            </a:r>
          </a:p>
          <a:p>
            <a:pPr marL="0" indent="0">
              <a:buNone/>
            </a:pPr>
            <a:r>
              <a:rPr lang="uk-UA" sz="3600" dirty="0" smtClean="0"/>
              <a:t>1. Пам'ятайте, що в </a:t>
            </a:r>
            <a:r>
              <a:rPr lang="uk-UA" sz="3600" u="sng" dirty="0" smtClean="0"/>
              <a:t>конфлікті у людини домінує не розум, а емоції,</a:t>
            </a:r>
            <a:r>
              <a:rPr lang="uk-UA" sz="3600" dirty="0" smtClean="0"/>
              <a:t> що веде до афекту, коли свідомість просто відключається, і людина не відповідає за свої слова і вчинки.</a:t>
            </a:r>
          </a:p>
          <a:p>
            <a:pPr marL="0" indent="0">
              <a:buNone/>
            </a:pPr>
            <a:r>
              <a:rPr lang="uk-UA" sz="3600" dirty="0" smtClean="0"/>
              <a:t>2. Дотримуйтеся багатоальтернативного підходу і, </a:t>
            </a:r>
            <a:r>
              <a:rPr lang="uk-UA" sz="3600" u="sng" dirty="0" smtClean="0"/>
              <a:t>наполягаючи на своїй пропозиції, не відкидайте пропозицію партнера, </a:t>
            </a:r>
            <a:r>
              <a:rPr lang="uk-UA" sz="3600" dirty="0" smtClean="0"/>
              <a:t>поставивши собі запитання: «</a:t>
            </a:r>
            <a:r>
              <a:rPr lang="uk-UA" sz="3600" b="1" dirty="0" smtClean="0"/>
              <a:t>Хіба я ніколи не помиляюся</a:t>
            </a:r>
            <a:r>
              <a:rPr lang="uk-UA" sz="3600" dirty="0" smtClean="0"/>
              <a:t>?» Постарайтеся проаналізувати обидві пропозиції і подивіться, яку суму вигод і втрат вони принесуть найближчим часом і потім.</a:t>
            </a:r>
          </a:p>
          <a:p>
            <a:pPr marL="0" indent="0">
              <a:buNone/>
            </a:pPr>
            <a:r>
              <a:rPr lang="uk-UA" sz="3600" dirty="0" smtClean="0"/>
              <a:t>3. </a:t>
            </a:r>
            <a:r>
              <a:rPr lang="uk-UA" sz="3600" u="sng" dirty="0" smtClean="0"/>
              <a:t>Усвідомте значущість вирішення конфлікту для себе, </a:t>
            </a:r>
            <a:r>
              <a:rPr lang="uk-UA" sz="3600" dirty="0" smtClean="0"/>
              <a:t>поставлено питання: «</a:t>
            </a:r>
            <a:r>
              <a:rPr lang="uk-UA" sz="3600" b="1" dirty="0" smtClean="0"/>
              <a:t>Що буде, якщо вихід не буде знайдений?» </a:t>
            </a:r>
            <a:r>
              <a:rPr lang="uk-UA" sz="3600" dirty="0" smtClean="0"/>
              <a:t>Це дозволить перенести центр ваги з відносин на проблему.</a:t>
            </a:r>
          </a:p>
          <a:p>
            <a:pPr marL="0" indent="0">
              <a:buNone/>
            </a:pPr>
            <a:r>
              <a:rPr lang="uk-UA" sz="3600" dirty="0" smtClean="0"/>
              <a:t>4. Якщо ви і ваш співрозмовник роздратовані і агресивні, то необхідно </a:t>
            </a:r>
            <a:r>
              <a:rPr lang="uk-UA" sz="3600" u="sng" dirty="0" smtClean="0"/>
              <a:t>знизити внутрішню напругу, "випустити пару</a:t>
            </a:r>
            <a:r>
              <a:rPr lang="uk-UA" sz="3600" dirty="0" smtClean="0"/>
              <a:t>". Але розрядитися на оточуючих - це не вихід, а витівка. </a:t>
            </a:r>
            <a:r>
              <a:rPr lang="uk-UA" sz="3600" b="1" dirty="0" smtClean="0"/>
              <a:t>Уникайте констатації негативних емоційних станів партнера</a:t>
            </a:r>
            <a:r>
              <a:rPr lang="uk-UA" sz="3600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932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80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5. </a:t>
            </a:r>
            <a:r>
              <a:rPr lang="uk-UA" u="sng" dirty="0" smtClean="0"/>
              <a:t>Орієнтуйтеся на позитивне, краще в людині</a:t>
            </a:r>
            <a:r>
              <a:rPr lang="uk-UA" dirty="0" smtClean="0"/>
              <a:t>. Тоді ви зобов'язує і його бути краще.</a:t>
            </a:r>
          </a:p>
          <a:p>
            <a:pPr marL="0" indent="0">
              <a:buNone/>
            </a:pPr>
            <a:r>
              <a:rPr lang="uk-UA" dirty="0" smtClean="0"/>
              <a:t>6. Запропонуйте співрозмовнику встати на ваше місце і запитаєте; </a:t>
            </a:r>
            <a:r>
              <a:rPr lang="uk-UA" b="1" dirty="0" smtClean="0"/>
              <a:t>«Якби ви були на моєму місці, то що б ви зробили?</a:t>
            </a:r>
            <a:r>
              <a:rPr lang="uk-UA" dirty="0" smtClean="0"/>
              <a:t>» Це знімає критичний настрій і перемикає співбесідника з емоцій на осмислення ситуації.</a:t>
            </a:r>
          </a:p>
          <a:p>
            <a:pPr marL="0" indent="0">
              <a:buNone/>
            </a:pPr>
            <a:r>
              <a:rPr lang="uk-UA" dirty="0" smtClean="0"/>
              <a:t>7. Не перебільшуйте свої заслуги і </a:t>
            </a:r>
            <a:r>
              <a:rPr lang="uk-UA" b="1" dirty="0" smtClean="0"/>
              <a:t>не демонструйте знаки переваги.</a:t>
            </a:r>
          </a:p>
          <a:p>
            <a:pPr marL="0" indent="0">
              <a:buNone/>
            </a:pPr>
            <a:r>
              <a:rPr lang="uk-UA" dirty="0" smtClean="0"/>
              <a:t>8. </a:t>
            </a:r>
            <a:r>
              <a:rPr lang="uk-UA" b="1" dirty="0" smtClean="0"/>
              <a:t>Не звинувачуйте </a:t>
            </a:r>
            <a:r>
              <a:rPr lang="uk-UA" dirty="0" smtClean="0"/>
              <a:t>і не приписуйте тільки партнеру відповідальність за ситуацію, що виникла.</a:t>
            </a:r>
          </a:p>
          <a:p>
            <a:pPr marL="0" indent="0">
              <a:buNone/>
            </a:pPr>
            <a:r>
              <a:rPr lang="uk-UA" dirty="0" smtClean="0"/>
              <a:t>9. Незалежно від результатів вирішення протиріч </a:t>
            </a:r>
            <a:r>
              <a:rPr lang="uk-UA" b="1" dirty="0" smtClean="0"/>
              <a:t>прагніть не зруйнувати відносини.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2548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63367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Питання для контролю.</a:t>
            </a:r>
          </a:p>
          <a:p>
            <a:pPr marL="0" indent="0">
              <a:buNone/>
            </a:pPr>
            <a:r>
              <a:rPr lang="uk-UA" dirty="0" smtClean="0"/>
              <a:t>1. У чому причини виникнення конфліктів? Дайте їх типологію.</a:t>
            </a:r>
          </a:p>
          <a:p>
            <a:pPr marL="0" indent="0">
              <a:buNone/>
            </a:pPr>
            <a:r>
              <a:rPr lang="uk-UA" dirty="0" smtClean="0"/>
              <a:t>2. Назвіть основні стадії протікання конфлікту.</a:t>
            </a:r>
          </a:p>
          <a:p>
            <a:pPr marL="0" indent="0">
              <a:buNone/>
            </a:pPr>
            <a:r>
              <a:rPr lang="uk-UA" dirty="0" smtClean="0"/>
              <a:t>3. Охарактеризуйте основні стилі поведінки керівника в конфліктній ситуації. Який стиль поведінки характерний для вас?</a:t>
            </a:r>
          </a:p>
          <a:p>
            <a:pPr marL="0" indent="0">
              <a:buNone/>
            </a:pPr>
            <a:r>
              <a:rPr lang="uk-UA" dirty="0" smtClean="0"/>
              <a:t>4.Розкажіть про основні риси поведінки і типи конфліктної особистості і шляхи вирішення конфліктів з нею.</a:t>
            </a:r>
          </a:p>
          <a:p>
            <a:pPr marL="0" indent="0">
              <a:buNone/>
            </a:pPr>
            <a:r>
              <a:rPr lang="uk-UA" dirty="0" smtClean="0"/>
              <a:t>5. Перелічіть основні правила поведінки в умовах конфлікту.</a:t>
            </a:r>
          </a:p>
          <a:p>
            <a:pPr marL="0" indent="0">
              <a:buNone/>
            </a:pPr>
            <a:r>
              <a:rPr lang="uk-UA" dirty="0" smtClean="0"/>
              <a:t>6. Дайте характеристику таких типів «важких людей», як «агресист» і «скаржник».</a:t>
            </a:r>
          </a:p>
          <a:p>
            <a:pPr marL="0" indent="0">
              <a:buNone/>
            </a:pPr>
            <a:r>
              <a:rPr lang="uk-UA" dirty="0" smtClean="0"/>
              <a:t>7. Які властивості «максималіста» і «помилкового альтруїста» як конфліктної особистості?</a:t>
            </a:r>
          </a:p>
          <a:p>
            <a:pPr marL="0" indent="0">
              <a:buNone/>
            </a:pPr>
            <a:r>
              <a:rPr lang="uk-UA" dirty="0" smtClean="0"/>
              <a:t>8. Опишіть поведінку в конфліктних ситуаціях наступних типів важких людей: «розгнівана дитина», «мовчун», «таємний месник».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634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Тест 1. Ваш спосіб реагування в конфлікті.</a:t>
            </a:r>
          </a:p>
          <a:p>
            <a:pPr marL="0" indent="0">
              <a:buNone/>
            </a:pPr>
            <a:r>
              <a:rPr lang="uk-UA" b="1" dirty="0" smtClean="0"/>
              <a:t> </a:t>
            </a:r>
            <a:r>
              <a:rPr lang="uk-UA" dirty="0" smtClean="0"/>
              <a:t> Тест дозволить визначити основні способи реагування на конфліктні ситуації. К. Томас по 12 суджень з 30 пар виявляє п'ять можливих варіантів поведінки людини в конфліктній ситуації: суперництво, співробітництво, компроміс, уникнення, пристосування. Виберіть те судження, яке найбільш типово для вашої поведінки, (нехай вас не бентежить, що деякі варіанти поведінки будуть повторюватися в інших поєднаннях).</a:t>
            </a:r>
          </a:p>
          <a:p>
            <a:pPr marL="0" indent="0">
              <a:buNone/>
            </a:pPr>
            <a:r>
              <a:rPr lang="uk-UA" dirty="0" smtClean="0"/>
              <a:t> 1. а) Іноді уявляю можливість іншим взяти на себе відповідальність за рішення спірного питання.</a:t>
            </a:r>
          </a:p>
          <a:p>
            <a:pPr marL="0" indent="0">
              <a:buNone/>
            </a:pPr>
            <a:r>
              <a:rPr lang="uk-UA" dirty="0" smtClean="0"/>
              <a:t>     б) Чим обговорювати те, у чому ми розходимося, я намагаюся звернути увагу на те, в чому ми обидва згодні.</a:t>
            </a:r>
          </a:p>
          <a:p>
            <a:pPr marL="0" indent="0">
              <a:buNone/>
            </a:pPr>
            <a:r>
              <a:rPr lang="uk-UA" dirty="0" smtClean="0"/>
              <a:t> 2. а) Намагаюся знайти компромісне рішення.</a:t>
            </a:r>
          </a:p>
          <a:p>
            <a:pPr marL="0" indent="0">
              <a:buNone/>
            </a:pPr>
            <a:r>
              <a:rPr lang="uk-UA" dirty="0" smtClean="0"/>
              <a:t>     б) Намагаюся залагодити справу з урахуванням інтересів іншої людини і моїх власних.</a:t>
            </a:r>
          </a:p>
          <a:p>
            <a:pPr marL="0" indent="0">
              <a:buNone/>
            </a:pPr>
            <a:r>
              <a:rPr lang="uk-UA" dirty="0" smtClean="0"/>
              <a:t> 3. а) Зазвичай наполегливо прагну домогтися свого.</a:t>
            </a:r>
          </a:p>
          <a:p>
            <a:pPr marL="0" indent="0">
              <a:buNone/>
            </a:pPr>
            <a:r>
              <a:rPr lang="uk-UA" dirty="0" smtClean="0"/>
              <a:t>      б) Іноді жертвую своїми власними інтересами заради інтересів іншої людини.</a:t>
            </a:r>
          </a:p>
          <a:p>
            <a:pPr marL="0" indent="0">
              <a:buNone/>
            </a:pPr>
            <a:r>
              <a:rPr lang="uk-UA" dirty="0" smtClean="0"/>
              <a:t> 4. а) Намагаюся знайти компромісне рішення.</a:t>
            </a:r>
          </a:p>
          <a:p>
            <a:pPr marL="0" indent="0">
              <a:buNone/>
            </a:pPr>
            <a:r>
              <a:rPr lang="uk-UA" dirty="0" smtClean="0"/>
              <a:t>      б) Намагаюся не зачепити почуттів іншої людини.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575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887" y="167052"/>
            <a:ext cx="8928992" cy="66967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3400" dirty="0" smtClean="0"/>
              <a:t>5. а) Улагоджуючи спірну ситуацію, весь час намагаюся знайти підтримку в іншого людини,</a:t>
            </a:r>
          </a:p>
          <a:p>
            <a:pPr marL="0" indent="0">
              <a:buNone/>
            </a:pPr>
            <a:r>
              <a:rPr lang="uk-UA" sz="3400" dirty="0" smtClean="0"/>
              <a:t>     б) Намагаюся робити все, щоб уникнути марної напруженості.</a:t>
            </a:r>
          </a:p>
          <a:p>
            <a:pPr marL="0" indent="0">
              <a:buNone/>
            </a:pPr>
            <a:r>
              <a:rPr lang="uk-UA" sz="3400" dirty="0" smtClean="0"/>
              <a:t>     а) Намагаюся уникнути неприємностей для себе.</a:t>
            </a:r>
          </a:p>
          <a:p>
            <a:pPr marL="0" indent="0">
              <a:buNone/>
            </a:pPr>
            <a:r>
              <a:rPr lang="uk-UA" sz="3400" dirty="0" smtClean="0"/>
              <a:t>     б) Намагаюся домогтися свого.</a:t>
            </a:r>
          </a:p>
          <a:p>
            <a:pPr marL="0" indent="0">
              <a:buNone/>
            </a:pPr>
            <a:r>
              <a:rPr lang="uk-UA" sz="3400" dirty="0" smtClean="0"/>
              <a:t>7. а) Намагаюся відкласти рішення спірного питання, з тим щоб з часом вирішити його остаточно,</a:t>
            </a:r>
          </a:p>
          <a:p>
            <a:pPr marL="0" indent="0">
              <a:buNone/>
            </a:pPr>
            <a:r>
              <a:rPr lang="uk-UA" sz="3400" dirty="0" smtClean="0"/>
              <a:t>     б) Вважаю за можливе в чомусь поступитися, щоб добитися в іншому.</a:t>
            </a:r>
          </a:p>
          <a:p>
            <a:pPr marL="0" indent="0">
              <a:buNone/>
            </a:pPr>
            <a:r>
              <a:rPr lang="uk-UA" sz="3400" dirty="0" smtClean="0"/>
              <a:t>8. а.) Зазвичай наполегливо прагну домогтися свого</a:t>
            </a:r>
          </a:p>
          <a:p>
            <a:pPr marL="0" indent="0">
              <a:buNone/>
            </a:pPr>
            <a:r>
              <a:rPr lang="uk-UA" sz="3400" dirty="0" smtClean="0"/>
              <a:t>     б) Першим ділом намагаюся визначити те, в чому полягають всі порушені інтереси і спірні питання.</a:t>
            </a:r>
          </a:p>
          <a:p>
            <a:pPr marL="0" indent="0">
              <a:buNone/>
            </a:pPr>
            <a:r>
              <a:rPr lang="uk-UA" sz="3400" dirty="0" smtClean="0"/>
              <a:t>9. а) Думаю, що не завжди варто хвилюватися через якихось розбіжностей, що виникли,</a:t>
            </a:r>
          </a:p>
          <a:p>
            <a:pPr marL="0" indent="0">
              <a:buNone/>
            </a:pPr>
            <a:r>
              <a:rPr lang="uk-UA" sz="3400" dirty="0" smtClean="0"/>
              <a:t>     б) Спробую змінити ситуацію, щоб домогтися свого.</a:t>
            </a:r>
          </a:p>
          <a:p>
            <a:pPr marL="0" indent="0">
              <a:buNone/>
            </a:pPr>
            <a:r>
              <a:rPr lang="uk-UA" sz="3400" dirty="0" smtClean="0"/>
              <a:t>10.А) Твердо прагну добитися свого.</a:t>
            </a:r>
          </a:p>
          <a:p>
            <a:pPr marL="0" indent="0">
              <a:buNone/>
            </a:pPr>
            <a:r>
              <a:rPr lang="uk-UA" sz="3400" dirty="0" smtClean="0"/>
              <a:t>     б) Намагаюся знайти компромісне рішення.</a:t>
            </a:r>
          </a:p>
          <a:p>
            <a:pPr marL="0" indent="0">
              <a:buNone/>
            </a:pPr>
            <a:r>
              <a:rPr lang="uk-UA" sz="3400" dirty="0" smtClean="0"/>
              <a:t>11. а) Першим ділом намагаюся ясно визначити те, в чому полягають всі порушені питання та інтереси,</a:t>
            </a:r>
          </a:p>
          <a:p>
            <a:pPr marL="0" indent="0">
              <a:buNone/>
            </a:pPr>
            <a:r>
              <a:rPr lang="uk-UA" sz="3400" dirty="0" smtClean="0"/>
              <a:t>       б) Намагаюся заспокоїти іншого і, головним чином, зберегти наші стосунки.</a:t>
            </a:r>
          </a:p>
          <a:p>
            <a:pPr marL="0" indent="0">
              <a:buNone/>
            </a:pPr>
            <a:r>
              <a:rPr lang="uk-UA" sz="3400" dirty="0" smtClean="0"/>
              <a:t>12. а) Найчастіше уникаю займати позицію, яка може викликати суперечки.</a:t>
            </a:r>
          </a:p>
          <a:p>
            <a:pPr marL="0" indent="0">
              <a:buNone/>
            </a:pPr>
            <a:r>
              <a:rPr lang="uk-UA" sz="3400" dirty="0" smtClean="0"/>
              <a:t> б) Даю можливість іншому в чомусь залишитися при своїй думці, якщо він також йде назустріч.</a:t>
            </a:r>
          </a:p>
          <a:p>
            <a:pPr marL="0" indent="0">
              <a:buNone/>
            </a:pPr>
            <a:r>
              <a:rPr lang="uk-UA" sz="3400" dirty="0" smtClean="0"/>
              <a:t>13. а) Пропоную середню позицію.</a:t>
            </a:r>
          </a:p>
          <a:p>
            <a:pPr marL="0" indent="0">
              <a:buNone/>
            </a:pPr>
            <a:r>
              <a:rPr lang="uk-UA" sz="3400" dirty="0" smtClean="0"/>
              <a:t>        б) Наполягаю, щоб все було зроблено по-моєму.</a:t>
            </a:r>
          </a:p>
          <a:p>
            <a:pPr marL="0" indent="0">
              <a:buNone/>
            </a:pPr>
            <a:r>
              <a:rPr lang="uk-UA" sz="3400" dirty="0" smtClean="0"/>
              <a:t>14. а) Повідомляю іншому свою точку зору і запитую про його погляди,</a:t>
            </a:r>
          </a:p>
          <a:p>
            <a:pPr marL="0" indent="0">
              <a:buNone/>
            </a:pPr>
            <a:r>
              <a:rPr lang="uk-UA" sz="3400" dirty="0" smtClean="0"/>
              <a:t>        б) Намагаюся довести іншому логіку і перевагу моїх поглядів.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177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36504"/>
          </a:xfrm>
        </p:spPr>
        <p:txBody>
          <a:bodyPr/>
          <a:lstStyle/>
          <a:p>
            <a:pPr marL="0" indent="0">
              <a:buNone/>
            </a:pPr>
            <a:r>
              <a:rPr lang="uk-UA" sz="4000" b="1" dirty="0" smtClean="0"/>
              <a:t>Міжособистісний конфлікт - </a:t>
            </a:r>
            <a:r>
              <a:rPr lang="uk-UA" sz="3600" dirty="0" smtClean="0"/>
              <a:t>це, як правило, боротьба за обмежені ресурси: матеріальні засоби, вакантне місце, робочу силу, час використання обладнання або схвалення проекту.</a:t>
            </a:r>
            <a:endParaRPr lang="uk-UA" sz="3600" dirty="0"/>
          </a:p>
        </p:txBody>
      </p:sp>
      <p:pic>
        <p:nvPicPr>
          <p:cNvPr id="1026" name="Picture 2" descr="C:\Users\Admin\Desktop\Divorcio-contencio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13854"/>
            <a:ext cx="4176464" cy="2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5253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 smtClean="0"/>
              <a:t>15. а) Намагаюся заспокоїти іншого і зберегти наші відносини.</a:t>
            </a:r>
          </a:p>
          <a:p>
            <a:pPr marL="0" indent="0">
              <a:buNone/>
            </a:pPr>
            <a:r>
              <a:rPr lang="uk-UA" dirty="0" smtClean="0"/>
              <a:t>      б) Намагаюся зробити все необхідне, щоб уникнути напруги.</a:t>
            </a:r>
          </a:p>
          <a:p>
            <a:pPr marL="0" indent="0">
              <a:buNone/>
            </a:pPr>
            <a:r>
              <a:rPr lang="uk-UA" dirty="0" smtClean="0"/>
              <a:t>16. а) Намагаюся не зачепити почуттів іншого.</a:t>
            </a:r>
          </a:p>
          <a:p>
            <a:pPr marL="0" indent="0">
              <a:buNone/>
            </a:pPr>
            <a:r>
              <a:rPr lang="uk-UA" dirty="0" smtClean="0"/>
              <a:t>       б) Зазвичай намагаюся переконати іншого в перевагах моєї позиції.</a:t>
            </a:r>
          </a:p>
          <a:p>
            <a:pPr marL="0" indent="0">
              <a:buNone/>
            </a:pPr>
            <a:r>
              <a:rPr lang="uk-UA" dirty="0" smtClean="0"/>
              <a:t>17. а) Зазвичай наполегливо прагну домогтися свого.</a:t>
            </a:r>
          </a:p>
          <a:p>
            <a:pPr marL="0" indent="0">
              <a:buNone/>
            </a:pPr>
            <a:r>
              <a:rPr lang="uk-UA" dirty="0" smtClean="0"/>
              <a:t>      б) Намагаюся зробити все, щоб уникнути марної напруженості.</a:t>
            </a:r>
          </a:p>
          <a:p>
            <a:pPr marL="0" indent="0">
              <a:buNone/>
            </a:pPr>
            <a:r>
              <a:rPr lang="uk-UA" dirty="0" smtClean="0"/>
              <a:t>18. а) Якщо це зробить іншого щасливим, я дам йому можливість настояти на своєму,</a:t>
            </a:r>
          </a:p>
          <a:p>
            <a:pPr marL="0" indent="0">
              <a:buNone/>
            </a:pPr>
            <a:r>
              <a:rPr lang="uk-UA" dirty="0" smtClean="0"/>
              <a:t>      б) Дам можливість іншому залишитися при своїй думці, якщо він йде мені назустріч.</a:t>
            </a:r>
          </a:p>
          <a:p>
            <a:pPr marL="0" indent="0">
              <a:buNone/>
            </a:pPr>
            <a:r>
              <a:rPr lang="uk-UA" dirty="0" smtClean="0"/>
              <a:t>19. а) Першим ділом намагаюся визначити те, в чому полягають всі порушені інтереси і спірні питання,</a:t>
            </a:r>
          </a:p>
          <a:p>
            <a:pPr marL="0" indent="0">
              <a:buNone/>
            </a:pPr>
            <a:r>
              <a:rPr lang="uk-UA" dirty="0" smtClean="0"/>
              <a:t>       б) Намагаюся відкласти спірні питання, з тим щоб з часом їх вирішити остаточно.</a:t>
            </a:r>
          </a:p>
          <a:p>
            <a:pPr marL="0" indent="0">
              <a:buNone/>
            </a:pPr>
            <a:r>
              <a:rPr lang="uk-UA" dirty="0" smtClean="0"/>
              <a:t>20. а) Намагаюся негайно подолати наші розбіжності.</a:t>
            </a:r>
          </a:p>
          <a:p>
            <a:pPr marL="0" indent="0">
              <a:buNone/>
            </a:pPr>
            <a:r>
              <a:rPr lang="uk-UA" dirty="0" smtClean="0"/>
              <a:t>      б) Намагаюся знайти найкраще поєднання вигод і втрат для нас обох.</a:t>
            </a:r>
          </a:p>
          <a:p>
            <a:pPr marL="0" indent="0">
              <a:buNone/>
            </a:pPr>
            <a:r>
              <a:rPr lang="uk-UA" dirty="0" smtClean="0"/>
              <a:t>21. а) Під час переговорів намагаюся бути уважним до іншого.</a:t>
            </a:r>
          </a:p>
          <a:p>
            <a:pPr marL="0" indent="0">
              <a:buNone/>
            </a:pPr>
            <a:r>
              <a:rPr lang="uk-UA" dirty="0" smtClean="0"/>
              <a:t>      б) Завжди схиляюся до прямого обговорення проблеми.</a:t>
            </a:r>
          </a:p>
          <a:p>
            <a:pPr marL="0" indent="0">
              <a:buNone/>
            </a:pPr>
            <a:r>
              <a:rPr lang="uk-UA" dirty="0" smtClean="0"/>
              <a:t>22. а) Намагаюся знайти позицію, яка знаходиться посередині між моєю і позицією іншої людини,</a:t>
            </a:r>
          </a:p>
          <a:p>
            <a:pPr marL="0" indent="0">
              <a:buNone/>
            </a:pPr>
            <a:r>
              <a:rPr lang="uk-UA" dirty="0" smtClean="0"/>
              <a:t>      б) Відстоюю свою позицію.</a:t>
            </a:r>
          </a:p>
          <a:p>
            <a:pPr marL="0" indent="0">
              <a:buNone/>
            </a:pPr>
            <a:r>
              <a:rPr lang="uk-UA" dirty="0" smtClean="0"/>
              <a:t>23. а) Як правило, я стурбований тим, щоб задовольнити бажання кожного з нас.</a:t>
            </a:r>
          </a:p>
          <a:p>
            <a:pPr marL="0" indent="0">
              <a:buNone/>
            </a:pPr>
            <a:r>
              <a:rPr lang="uk-UA" dirty="0" smtClean="0"/>
              <a:t>      б) Іноді надаю іншим взяти на себе відповідальність за вирішення спірного питання.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29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64807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24. а) Якщо позиція іншого здається йому дуже важливою, я намагаюся йому йти назустріч,</a:t>
            </a:r>
          </a:p>
          <a:p>
            <a:pPr marL="0" indent="0">
              <a:buNone/>
            </a:pPr>
            <a:r>
              <a:rPr lang="uk-UA" dirty="0" smtClean="0"/>
              <a:t>      б) Намагаюся переконати іншого піти на компроміс.</a:t>
            </a:r>
          </a:p>
          <a:p>
            <a:pPr marL="0" indent="0">
              <a:buNone/>
            </a:pPr>
            <a:r>
              <a:rPr lang="uk-UA" dirty="0" smtClean="0"/>
              <a:t>25. а) Намагаюся переконати іншого у своїй правоті.</a:t>
            </a:r>
          </a:p>
          <a:p>
            <a:pPr marL="0" indent="0">
              <a:buNone/>
            </a:pPr>
            <a:r>
              <a:rPr lang="uk-UA" dirty="0" smtClean="0"/>
              <a:t>      б) Ведучи переговори, намагаюся бути уважним до аргументів іншого.</a:t>
            </a:r>
          </a:p>
          <a:p>
            <a:pPr marL="0" indent="0">
              <a:buNone/>
            </a:pPr>
            <a:r>
              <a:rPr lang="uk-UA" dirty="0" smtClean="0"/>
              <a:t>26. а) Зазвичай я пропоную середню позицію.</a:t>
            </a:r>
          </a:p>
          <a:p>
            <a:pPr marL="0" indent="0">
              <a:buNone/>
            </a:pPr>
            <a:r>
              <a:rPr lang="uk-UA" dirty="0" smtClean="0"/>
              <a:t>      б) Майже завжди прагну задовольнити інтереси кожного з нас.</a:t>
            </a:r>
          </a:p>
          <a:p>
            <a:pPr marL="0" indent="0">
              <a:buNone/>
            </a:pPr>
            <a:r>
              <a:rPr lang="uk-UA" dirty="0" smtClean="0"/>
              <a:t>27. а) Найчастіше прагну уникнути суперечок.</a:t>
            </a:r>
          </a:p>
          <a:p>
            <a:pPr marL="0" indent="0">
              <a:buNone/>
            </a:pPr>
            <a:r>
              <a:rPr lang="uk-UA" dirty="0" smtClean="0"/>
              <a:t>      б) Якщо це зробить іншу людину щасливою, я дам йому можливість настояти на своєму.</a:t>
            </a:r>
          </a:p>
          <a:p>
            <a:pPr marL="0" indent="0">
              <a:buNone/>
            </a:pPr>
            <a:r>
              <a:rPr lang="uk-UA" dirty="0" smtClean="0"/>
              <a:t>28. а) Зазвичай наполегливо прагну домогтися свого.</a:t>
            </a:r>
          </a:p>
          <a:p>
            <a:pPr marL="0" indent="0">
              <a:buNone/>
            </a:pPr>
            <a:r>
              <a:rPr lang="uk-UA" dirty="0" smtClean="0"/>
              <a:t>      б) Улагоджуючи ситуацію, зазвичай прагну знайти підтримку в іншого.</a:t>
            </a:r>
          </a:p>
          <a:p>
            <a:pPr marL="0" indent="0">
              <a:buNone/>
            </a:pPr>
            <a:r>
              <a:rPr lang="uk-UA" dirty="0" smtClean="0"/>
              <a:t>29. а) Пропоную середню позицію.</a:t>
            </a:r>
          </a:p>
          <a:p>
            <a:pPr marL="0" indent="0">
              <a:buNone/>
            </a:pPr>
            <a:r>
              <a:rPr lang="uk-UA" dirty="0" smtClean="0"/>
              <a:t>       б) Думаю, що не завжди варто хвилюватися через виникаючі розбіжності.</a:t>
            </a:r>
          </a:p>
          <a:p>
            <a:pPr marL="0" indent="0">
              <a:buNone/>
            </a:pPr>
            <a:r>
              <a:rPr lang="uk-UA" dirty="0" smtClean="0"/>
              <a:t>30. а) Намагаюся не зачепити почуттів іншого.</a:t>
            </a:r>
          </a:p>
          <a:p>
            <a:pPr marL="0" indent="0">
              <a:buNone/>
            </a:pPr>
            <a:r>
              <a:rPr lang="uk-UA" dirty="0" smtClean="0"/>
              <a:t>      б) Завжди займаю таку позицію в суперечці, щоб ми спільно могли домогтися успіху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3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552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u="sng" dirty="0" smtClean="0"/>
              <a:t>Суперництво</a:t>
            </a:r>
            <a:r>
              <a:rPr lang="uk-UA" dirty="0" smtClean="0"/>
              <a:t>: За. 66, 8а, 96, 10а, 136, 146, 17а, 226, 25а, 28а,</a:t>
            </a:r>
          </a:p>
          <a:p>
            <a:pPr marL="0" indent="0">
              <a:buNone/>
            </a:pPr>
            <a:r>
              <a:rPr lang="uk-UA" u="sng" dirty="0" smtClean="0"/>
              <a:t>Співпраця:</a:t>
            </a:r>
            <a:r>
              <a:rPr lang="uk-UA" dirty="0" smtClean="0"/>
              <a:t> 26, 5а, 86, Па, 14а, 19а, 20а, 216, 23а, 266, 286, 306.</a:t>
            </a:r>
          </a:p>
          <a:p>
            <a:pPr marL="0" indent="0">
              <a:buNone/>
            </a:pPr>
            <a:r>
              <a:rPr lang="uk-UA" u="sng" dirty="0" smtClean="0"/>
              <a:t>Компроміс</a:t>
            </a:r>
            <a:r>
              <a:rPr lang="uk-UA" dirty="0" smtClean="0"/>
              <a:t>: 2а, 4а, 76, 106, 126, 13а, 186, 206, 22а, 246, 266, 29а.</a:t>
            </a:r>
          </a:p>
          <a:p>
            <a:pPr marL="0" indent="0">
              <a:buNone/>
            </a:pPr>
            <a:r>
              <a:rPr lang="uk-UA" u="sng" dirty="0" smtClean="0"/>
              <a:t>Уникнення</a:t>
            </a:r>
            <a:r>
              <a:rPr lang="uk-UA" dirty="0" smtClean="0"/>
              <a:t>: 1а, 56, 7а, 9а, 12а, 156, 176, 196, 21а, 236, 27а, 296.</a:t>
            </a:r>
          </a:p>
          <a:p>
            <a:pPr marL="0" indent="0">
              <a:buNone/>
            </a:pPr>
            <a:r>
              <a:rPr lang="uk-UA" u="sng" dirty="0" smtClean="0"/>
              <a:t>Пристосування:</a:t>
            </a:r>
            <a:r>
              <a:rPr lang="uk-UA" dirty="0" smtClean="0"/>
              <a:t> 16, 36, 46, 6а, 116, 15а, 16а, 18а, 24а, 256, 276, 30а.</a:t>
            </a:r>
          </a:p>
          <a:p>
            <a:pPr marL="0" indent="0">
              <a:buNone/>
            </a:pPr>
            <a:r>
              <a:rPr lang="uk-UA" dirty="0" smtClean="0"/>
              <a:t>Отримані кількісні оцінки порівнюються між собою для виявлення найбільш бажаної форми соціальної поведінки в ситуації конфлікту, тенденцій взаємин у складних умовах.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20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8072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dirty="0" smtClean="0"/>
              <a:t>                                                     </a:t>
            </a:r>
            <a:r>
              <a:rPr lang="uk-UA" b="1" dirty="0" smtClean="0"/>
              <a:t>Тест 2. Чи конфліктна ви особистість?</a:t>
            </a:r>
          </a:p>
          <a:p>
            <a:pPr marL="0" indent="0">
              <a:buNone/>
            </a:pPr>
            <a:r>
              <a:rPr lang="uk-UA" dirty="0" smtClean="0"/>
              <a:t> Щоб дізнатися, чи конфліктна ви особистість, скористайтеся наступним тестом, вибравши по одній відповіді на кожне питання.</a:t>
            </a:r>
          </a:p>
          <a:p>
            <a:pPr marL="0" indent="0">
              <a:buNone/>
            </a:pPr>
            <a:r>
              <a:rPr lang="uk-UA" dirty="0" smtClean="0"/>
              <a:t>1. У громадському транспорті почалася суперечка на підвищених нотах. Ваша реакція?</a:t>
            </a:r>
          </a:p>
          <a:p>
            <a:pPr marL="0" indent="0">
              <a:buNone/>
            </a:pPr>
            <a:r>
              <a:rPr lang="uk-UA" dirty="0" smtClean="0"/>
              <a:t>а) не беру участі;</a:t>
            </a:r>
          </a:p>
          <a:p>
            <a:pPr marL="0" indent="0">
              <a:buNone/>
            </a:pPr>
            <a:r>
              <a:rPr lang="uk-UA" dirty="0" smtClean="0"/>
              <a:t>б) коротко висловлююся на захист сторони, яку вважаю правою;</a:t>
            </a:r>
          </a:p>
          <a:p>
            <a:pPr marL="0" indent="0">
              <a:buNone/>
            </a:pPr>
            <a:r>
              <a:rPr lang="uk-UA" dirty="0" smtClean="0"/>
              <a:t>в) активно втручаюся, «викликаю вогонь на себе».</a:t>
            </a:r>
          </a:p>
          <a:p>
            <a:pPr marL="0" indent="0">
              <a:buNone/>
            </a:pPr>
            <a:r>
              <a:rPr lang="uk-UA" dirty="0" smtClean="0"/>
              <a:t>2.Чи виступаєте  на зборах з критикою керівництва ?</a:t>
            </a:r>
          </a:p>
          <a:p>
            <a:pPr marL="0" indent="0">
              <a:buNone/>
            </a:pPr>
            <a:r>
              <a:rPr lang="uk-UA" dirty="0" smtClean="0"/>
              <a:t> а) ні;</a:t>
            </a:r>
          </a:p>
          <a:p>
            <a:pPr marL="0" indent="0">
              <a:buNone/>
            </a:pPr>
            <a:r>
              <a:rPr lang="uk-UA" dirty="0" smtClean="0"/>
              <a:t>б) тільки якщо для цього маю вагомі підстави; </a:t>
            </a:r>
          </a:p>
          <a:p>
            <a:pPr marL="0" indent="0">
              <a:buNone/>
            </a:pPr>
            <a:r>
              <a:rPr lang="uk-UA" dirty="0" smtClean="0"/>
              <a:t>в) критикую з будь-якого приводу не тільки начальство, але і тих, хто його захищає.</a:t>
            </a:r>
          </a:p>
          <a:p>
            <a:pPr marL="0" indent="0">
              <a:buNone/>
            </a:pPr>
            <a:r>
              <a:rPr lang="uk-UA" dirty="0" smtClean="0"/>
              <a:t>3.Чи часто  сперечаєтеся з друзями?</a:t>
            </a:r>
          </a:p>
          <a:p>
            <a:pPr marL="0" indent="0">
              <a:buNone/>
            </a:pPr>
            <a:r>
              <a:rPr lang="uk-UA" dirty="0" smtClean="0"/>
              <a:t>а) тільки якщо це люди необразливі;</a:t>
            </a:r>
          </a:p>
          <a:p>
            <a:pPr marL="0" indent="0">
              <a:buNone/>
            </a:pPr>
            <a:r>
              <a:rPr lang="uk-UA" dirty="0" smtClean="0"/>
              <a:t>б) лише з принципових питань;</a:t>
            </a:r>
          </a:p>
          <a:p>
            <a:pPr marL="0" indent="0">
              <a:buNone/>
            </a:pPr>
            <a:r>
              <a:rPr lang="uk-UA" dirty="0" smtClean="0"/>
              <a:t> в) суперечки - моя стихія.</a:t>
            </a:r>
          </a:p>
          <a:p>
            <a:pPr marL="0" indent="0">
              <a:buNone/>
            </a:pPr>
            <a:r>
              <a:rPr lang="uk-UA" dirty="0" smtClean="0"/>
              <a:t>4.Дома на обід подали недосолене блюдо. Ваша реакція:</a:t>
            </a:r>
          </a:p>
          <a:p>
            <a:pPr marL="0" indent="0">
              <a:buNone/>
            </a:pPr>
            <a:r>
              <a:rPr lang="uk-UA" dirty="0" smtClean="0"/>
              <a:t>  a) не буду піднімати бучу через дрібниці;</a:t>
            </a:r>
          </a:p>
          <a:p>
            <a:pPr marL="0" indent="0">
              <a:buNone/>
            </a:pPr>
            <a:r>
              <a:rPr lang="uk-UA" dirty="0" smtClean="0"/>
              <a:t>б) мовчки візьму сільничку; в) не втримаюся від зауважень.</a:t>
            </a:r>
          </a:p>
          <a:p>
            <a:pPr marL="0" indent="0">
              <a:buNone/>
            </a:pPr>
            <a:r>
              <a:rPr lang="uk-UA" dirty="0" smtClean="0"/>
              <a:t>5. Якщо на вулиці, в транспорті вам наступили на ногу ...</a:t>
            </a:r>
          </a:p>
          <a:p>
            <a:pPr marL="0" indent="0">
              <a:buNone/>
            </a:pPr>
            <a:r>
              <a:rPr lang="uk-UA" dirty="0" smtClean="0"/>
              <a:t>а) з обуренням подивлюся на кривдника;</a:t>
            </a:r>
          </a:p>
          <a:p>
            <a:pPr marL="0" indent="0">
              <a:buNone/>
            </a:pPr>
            <a:r>
              <a:rPr lang="uk-UA" dirty="0" smtClean="0"/>
              <a:t>б) сухо зроблю зауваження;</a:t>
            </a:r>
          </a:p>
          <a:p>
            <a:pPr marL="0" indent="0">
              <a:buNone/>
            </a:pPr>
            <a:r>
              <a:rPr lang="uk-UA" dirty="0" smtClean="0"/>
              <a:t>в) висловлюся, не соромлячись у виразах.</a:t>
            </a:r>
          </a:p>
          <a:p>
            <a:pPr marL="0" indent="0">
              <a:buNone/>
            </a:pPr>
            <a:r>
              <a:rPr lang="uk-UA" dirty="0" smtClean="0"/>
              <a:t>6. Якщо хтось із близьких купив річ, яка вам не сподобалася ...? а) промовчу;</a:t>
            </a:r>
          </a:p>
          <a:p>
            <a:pPr marL="0" indent="0">
              <a:buNone/>
            </a:pPr>
            <a:r>
              <a:rPr lang="uk-UA" dirty="0" smtClean="0"/>
              <a:t>б) обмежуся коротким тактовним коментарем; в) влаштую скандал.</a:t>
            </a:r>
          </a:p>
          <a:p>
            <a:pPr marL="0" indent="0">
              <a:buNone/>
            </a:pPr>
            <a:r>
              <a:rPr lang="uk-UA" dirty="0" smtClean="0"/>
              <a:t>7.Не пощастило в лотереї. Як до цього поставитеся?</a:t>
            </a:r>
          </a:p>
          <a:p>
            <a:pPr marL="0" indent="0">
              <a:buNone/>
            </a:pPr>
            <a:r>
              <a:rPr lang="uk-UA" dirty="0" smtClean="0"/>
              <a:t>а) постараюся здаватися байдужим, але дам собі слово ніколи більше не брати участі в ній;</a:t>
            </a:r>
          </a:p>
          <a:p>
            <a:pPr marL="0" indent="0">
              <a:buNone/>
            </a:pPr>
            <a:r>
              <a:rPr lang="uk-UA" dirty="0" smtClean="0"/>
              <a:t>б) не сховаю досаду, але сприйму те, що сталось з гумором, пообіцявши взяти реванш;</a:t>
            </a:r>
          </a:p>
          <a:p>
            <a:pPr marL="0" indent="0">
              <a:buNone/>
            </a:pPr>
            <a:r>
              <a:rPr lang="uk-UA" dirty="0" smtClean="0"/>
              <a:t>в) програш надовго зіпсує настрій.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13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Кожне а - 4 очка; 6 - 2 очка; в - 0 очок.</a:t>
            </a:r>
          </a:p>
          <a:p>
            <a:pPr marL="0" indent="0">
              <a:buNone/>
            </a:pPr>
            <a:r>
              <a:rPr lang="uk-UA" u="sng" dirty="0" smtClean="0"/>
              <a:t>Від 20 - 28 очок </a:t>
            </a:r>
            <a:r>
              <a:rPr lang="uk-UA" dirty="0" smtClean="0"/>
              <a:t>- ви тактовні і миролюбні, уникаєте конфліктів і суперечок, уникаєте критичних ситуацій на роботі і вдома. Може тому іноді називають вас пристосованцем. </a:t>
            </a:r>
            <a:r>
              <a:rPr lang="uk-UA" u="sng" dirty="0" smtClean="0"/>
              <a:t>Від 10 -18 очок </a:t>
            </a:r>
            <a:r>
              <a:rPr lang="uk-UA" dirty="0" smtClean="0"/>
              <a:t>- ви славитеся людиною конфліктною. Але насправді конфліктуєте лише тоді, коли немає іншого виходу і всі засоби вичерпані. При цьому не виходите за рамки коректності, твердо відстоюєте свою думку. Все це викликає до вас повагу. </a:t>
            </a:r>
            <a:r>
              <a:rPr lang="uk-UA" u="sng" dirty="0" smtClean="0"/>
              <a:t>До 8 очок</a:t>
            </a:r>
            <a:r>
              <a:rPr lang="uk-UA" dirty="0" smtClean="0"/>
              <a:t> - конфлікти і суперечки - це ваша стихія. Любите критикувати інших, але не виносите критики на свою адресу. Ваша грубість і нестриманість відштовхують людей. З вами важко як на роботі, так і вдома. Постарайтеся перебороти свій характер.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58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5973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Тест 3.Псіхологічна атмосфера в групі.</a:t>
            </a:r>
          </a:p>
          <a:p>
            <a:pPr marL="0" indent="0">
              <a:buNone/>
            </a:pPr>
            <a:r>
              <a:rPr lang="uk-UA" dirty="0" smtClean="0"/>
              <a:t>На основі наведених протилежних за змістом пари слів опишіть психологічну атмосферу у вашій групі. Чим ближче до правого або лівого слову в кожній парі ви помістите знак «х» (закресліть відповідну цифру), тим більше виражений ознака у вашій групі.</a:t>
            </a:r>
          </a:p>
          <a:p>
            <a:pPr marL="0" indent="0">
              <a:buNone/>
            </a:pPr>
            <a:r>
              <a:rPr lang="uk-UA" dirty="0" smtClean="0"/>
              <a:t>Дружелюбність               12 345678                               Ворожість</a:t>
            </a:r>
          </a:p>
          <a:p>
            <a:pPr marL="0" indent="0">
              <a:buNone/>
            </a:pPr>
            <a:r>
              <a:rPr lang="uk-UA" dirty="0" smtClean="0"/>
              <a:t>Згода                                12345678                                 Незгода</a:t>
            </a:r>
          </a:p>
          <a:p>
            <a:pPr marL="0" indent="0">
              <a:buNone/>
            </a:pPr>
            <a:r>
              <a:rPr lang="uk-UA" dirty="0" smtClean="0"/>
              <a:t>Задоволеність                 12345678                          Незадоволеність</a:t>
            </a:r>
          </a:p>
          <a:p>
            <a:pPr marL="0" indent="0">
              <a:buNone/>
            </a:pPr>
            <a:r>
              <a:rPr lang="uk-UA" dirty="0" smtClean="0"/>
              <a:t>Захопленість                   12345678                                  Байдужість</a:t>
            </a:r>
          </a:p>
          <a:p>
            <a:pPr marL="0" indent="0">
              <a:buNone/>
            </a:pPr>
            <a:r>
              <a:rPr lang="uk-UA" dirty="0" smtClean="0"/>
              <a:t>Продуктивність              </a:t>
            </a:r>
            <a:r>
              <a:rPr lang="uk-UA" smtClean="0"/>
              <a:t>12345678                          </a:t>
            </a:r>
            <a:r>
              <a:rPr lang="uk-UA" dirty="0" smtClean="0"/>
              <a:t>Непродуктивність</a:t>
            </a:r>
          </a:p>
          <a:p>
            <a:pPr marL="0" indent="0">
              <a:buNone/>
            </a:pPr>
            <a:r>
              <a:rPr lang="uk-UA" dirty="0" smtClean="0"/>
              <a:t>Теплота                           12345678                                 Холодність</a:t>
            </a:r>
          </a:p>
          <a:p>
            <a:pPr marL="0" indent="0">
              <a:buNone/>
            </a:pPr>
            <a:r>
              <a:rPr lang="uk-UA" dirty="0" smtClean="0"/>
              <a:t>Співпраця                       12345678                       Відсутність співпраці</a:t>
            </a:r>
          </a:p>
          <a:p>
            <a:pPr marL="0" indent="0">
              <a:buNone/>
            </a:pPr>
            <a:r>
              <a:rPr lang="uk-UA" dirty="0" smtClean="0"/>
              <a:t>Взаємна підтримка        12345678                       Недоброзичливість</a:t>
            </a:r>
          </a:p>
          <a:p>
            <a:pPr marL="0" indent="0">
              <a:buNone/>
            </a:pPr>
            <a:r>
              <a:rPr lang="uk-UA" dirty="0" smtClean="0"/>
              <a:t>Цікавість                        12345678                                      Нудьга</a:t>
            </a:r>
          </a:p>
          <a:p>
            <a:pPr marL="0" indent="0">
              <a:buNone/>
            </a:pPr>
            <a:r>
              <a:rPr lang="uk-UA" dirty="0" smtClean="0"/>
              <a:t>Успішність                     12345678                                Неуспішність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Відповідь по кожному пункту шкали оцінюється зліва направо від 1 до 8 балів. Чим лівіше розташований знак «х», тим нижче бал, тим краще психологічна атмосфера в групі. Підсумковий показник може коливатися від 10 (найбільш позитивна оцінка) до 80 (сама несприятлива).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86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4400" b="1" dirty="0" smtClean="0"/>
              <a:t>Конфлікт між особистістю і групою </a:t>
            </a:r>
            <a:r>
              <a:rPr lang="uk-UA" sz="3600" dirty="0" smtClean="0"/>
              <a:t>виникає тоді, коли член групи відступає від сформованих в групі норм поведінки і праці.</a:t>
            </a:r>
            <a:endParaRPr lang="uk-UA" sz="3600" dirty="0"/>
          </a:p>
        </p:txBody>
      </p:sp>
      <p:pic>
        <p:nvPicPr>
          <p:cNvPr id="2050" name="Picture 2" descr="C:\Users\Admin\Desktop\panelinh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5339"/>
            <a:ext cx="4287093" cy="32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4000" b="1" dirty="0" smtClean="0"/>
              <a:t>Міжгруповий конфлікт </a:t>
            </a:r>
            <a:r>
              <a:rPr lang="uk-UA" dirty="0" smtClean="0"/>
              <a:t>виникає між різними (формальними і неформальними) групами в організації, між вищим і більш низькими рівнями управління.</a:t>
            </a:r>
            <a:endParaRPr lang="uk-UA" dirty="0"/>
          </a:p>
        </p:txBody>
      </p:sp>
      <p:pic>
        <p:nvPicPr>
          <p:cNvPr id="3074" name="Picture 2" descr="C:\Users\Admin\Desktop\647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0450"/>
            <a:ext cx="4399841" cy="32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4800" b="1" dirty="0" smtClean="0"/>
              <a:t>Конфлікти розрізняють конструктивні і деструктивні 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383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2548</Words>
  <Application>Microsoft Office PowerPoint</Application>
  <PresentationFormat>Экран (4:3)</PresentationFormat>
  <Paragraphs>288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</vt:lpstr>
      <vt:lpstr>Times New Roman</vt:lpstr>
      <vt:lpstr>Wingdings</vt:lpstr>
      <vt:lpstr>Тема Office</vt:lpstr>
      <vt:lpstr>Конфлікти та шляхи їх вирішення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Картография    конфликта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поведінки з конфліктною особистістю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Конфликты и пути их разрешения</dc:title>
  <dc:creator>Admin</dc:creator>
  <cp:lastModifiedBy>Пользователь Windows</cp:lastModifiedBy>
  <cp:revision>169</cp:revision>
  <dcterms:created xsi:type="dcterms:W3CDTF">2014-10-01T07:25:52Z</dcterms:created>
  <dcterms:modified xsi:type="dcterms:W3CDTF">2018-03-30T09:57:15Z</dcterms:modified>
</cp:coreProperties>
</file>