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1539" r:id="rId4"/>
    <p:sldId id="1630" r:id="rId5"/>
    <p:sldId id="1631" r:id="rId6"/>
    <p:sldId id="1632" r:id="rId7"/>
    <p:sldId id="1633" r:id="rId8"/>
    <p:sldId id="1634" r:id="rId9"/>
    <p:sldId id="1635" r:id="rId10"/>
    <p:sldId id="1636" r:id="rId11"/>
    <p:sldId id="1637" r:id="rId12"/>
    <p:sldId id="1640" r:id="rId13"/>
    <p:sldId id="1639" r:id="rId14"/>
    <p:sldId id="1641" r:id="rId15"/>
    <p:sldId id="1642" r:id="rId16"/>
    <p:sldId id="1643" r:id="rId17"/>
    <p:sldId id="1644" r:id="rId18"/>
    <p:sldId id="1648" r:id="rId19"/>
    <p:sldId id="1655" r:id="rId20"/>
    <p:sldId id="1656" r:id="rId21"/>
    <p:sldId id="1657" r:id="rId22"/>
    <p:sldId id="1658" r:id="rId23"/>
    <p:sldId id="1659" r:id="rId24"/>
    <p:sldId id="1660" r:id="rId25"/>
    <p:sldId id="1661" r:id="rId26"/>
    <p:sldId id="1649" r:id="rId27"/>
    <p:sldId id="1662" r:id="rId28"/>
    <p:sldId id="1667" r:id="rId29"/>
    <p:sldId id="1668" r:id="rId30"/>
    <p:sldId id="1669" r:id="rId31"/>
    <p:sldId id="1672" r:id="rId32"/>
    <p:sldId id="1673" r:id="rId33"/>
    <p:sldId id="1674" r:id="rId34"/>
    <p:sldId id="1663" r:id="rId35"/>
    <p:sldId id="1670" r:id="rId36"/>
    <p:sldId id="1675" r:id="rId37"/>
    <p:sldId id="1676" r:id="rId38"/>
    <p:sldId id="1682" r:id="rId39"/>
    <p:sldId id="1683" r:id="rId40"/>
    <p:sldId id="1684" r:id="rId41"/>
    <p:sldId id="1354" r:id="rId42"/>
    <p:sldId id="1685" r:id="rId43"/>
    <p:sldId id="643" r:id="rId4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A200"/>
    <a:srgbClr val="00C000"/>
    <a:srgbClr val="9C5BCD"/>
    <a:srgbClr val="9E5ECE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0" autoAdjust="0"/>
    <p:restoredTop sz="94660"/>
  </p:normalViewPr>
  <p:slideViewPr>
    <p:cSldViewPr snapToGrid="0">
      <p:cViewPr>
        <p:scale>
          <a:sx n="45" d="100"/>
          <a:sy n="45" d="100"/>
        </p:scale>
        <p:origin x="-1518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dirty="0"/>
            <a:t>Текст;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80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800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dirty="0"/>
            <a:t>Графічні зображення (рухомі й нерухомі);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80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800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dirty="0" err="1">
              <a:solidFill>
                <a:srgbClr val="002060"/>
              </a:solidFill>
            </a:rPr>
            <a:t>Аудіооб'єкти</a:t>
          </a:r>
          <a:r>
            <a:rPr lang="uk-UA" sz="2800" i="1" dirty="0">
              <a:solidFill>
                <a:srgbClr val="002060"/>
              </a:solidFill>
            </a:rPr>
            <a:t>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80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800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800" i="1" dirty="0" err="1"/>
            <a:t>Відеооб'єкти</a:t>
          </a:r>
          <a:r>
            <a:rPr lang="uk-UA" sz="2800" i="1" dirty="0"/>
            <a:t>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sz="2800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sz="2800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24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4" custScaleY="124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4" custScaleY="124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4" custScaleY="124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303630" y="-812239"/>
          <a:ext cx="6315407" cy="6315407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29721" y="272427"/>
          <a:ext cx="6392527" cy="8980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281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/>
            <a:t>Текст;</a:t>
          </a:r>
        </a:p>
      </dsp:txBody>
      <dsp:txXfrm>
        <a:off x="529721" y="272427"/>
        <a:ext cx="6392527" cy="898074"/>
      </dsp:txXfrm>
    </dsp:sp>
    <dsp:sp modelId="{27878C57-BBF6-4C22-88FA-1C3D4933722D}">
      <dsp:nvSpPr>
        <dsp:cNvPr id="0" name=""/>
        <dsp:cNvSpPr/>
      </dsp:nvSpPr>
      <dsp:spPr>
        <a:xfrm>
          <a:off x="78688" y="270431"/>
          <a:ext cx="902065" cy="9020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43461" y="1355093"/>
          <a:ext cx="5978787" cy="89807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281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/>
            <a:t>Графічні зображення (рухомі й нерухомі);</a:t>
          </a:r>
        </a:p>
      </dsp:txBody>
      <dsp:txXfrm>
        <a:off x="943461" y="1355093"/>
        <a:ext cx="5978787" cy="898074"/>
      </dsp:txXfrm>
    </dsp:sp>
    <dsp:sp modelId="{E63EBB38-5984-4F74-98F1-254621592311}">
      <dsp:nvSpPr>
        <dsp:cNvPr id="0" name=""/>
        <dsp:cNvSpPr/>
      </dsp:nvSpPr>
      <dsp:spPr>
        <a:xfrm>
          <a:off x="492428" y="1353098"/>
          <a:ext cx="902065" cy="90206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43461" y="2437759"/>
          <a:ext cx="5978787" cy="8980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281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 err="1">
              <a:solidFill>
                <a:srgbClr val="002060"/>
              </a:solidFill>
            </a:rPr>
            <a:t>Аудіооб'єкти</a:t>
          </a:r>
          <a:r>
            <a:rPr lang="uk-UA" sz="2800" i="1" kern="1200" dirty="0">
              <a:solidFill>
                <a:srgbClr val="002060"/>
              </a:solidFill>
            </a:rPr>
            <a:t>;</a:t>
          </a:r>
        </a:p>
      </dsp:txBody>
      <dsp:txXfrm>
        <a:off x="943461" y="2437759"/>
        <a:ext cx="5978787" cy="898074"/>
      </dsp:txXfrm>
    </dsp:sp>
    <dsp:sp modelId="{D13D7DA6-9D1E-4150-A6AE-C6ABC36166D5}">
      <dsp:nvSpPr>
        <dsp:cNvPr id="0" name=""/>
        <dsp:cNvSpPr/>
      </dsp:nvSpPr>
      <dsp:spPr>
        <a:xfrm>
          <a:off x="492428" y="2435764"/>
          <a:ext cx="902065" cy="90206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29721" y="3520425"/>
          <a:ext cx="6392527" cy="8980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281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 err="1"/>
            <a:t>Відеооб'єкти</a:t>
          </a:r>
          <a:r>
            <a:rPr lang="uk-UA" sz="2800" i="1" kern="1200" dirty="0"/>
            <a:t>.</a:t>
          </a:r>
        </a:p>
      </dsp:txBody>
      <dsp:txXfrm>
        <a:off x="529721" y="3520425"/>
        <a:ext cx="6392527" cy="898074"/>
      </dsp:txXfrm>
    </dsp:sp>
    <dsp:sp modelId="{AA2029A9-878F-42BF-A694-5944B1AD983E}">
      <dsp:nvSpPr>
        <dsp:cNvPr id="0" name=""/>
        <dsp:cNvSpPr/>
      </dsp:nvSpPr>
      <dsp:spPr>
        <a:xfrm>
          <a:off x="78688" y="3518430"/>
          <a:ext cx="902065" cy="90206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0"/>
          <a:stretch/>
        </p:blipFill>
        <p:spPr>
          <a:xfrm>
            <a:off x="0" y="0"/>
            <a:ext cx="4752896" cy="379596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33713" y="2855732"/>
            <a:ext cx="24410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647763" y="593038"/>
            <a:ext cx="94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lang="uk-UA" sz="3800" dirty="0"/>
              <a:t>Технології опрацювання мультимедійних даних. Роль електронних медійних засобів в житті людини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Picture 2" descr="Ð ÐµÐ·ÑÐ»ÑÑÐ°Ñ Ð¿Ð¾ÑÑÐºÑ Ð·Ð¾Ð±ÑÐ°Ð¶ÐµÐ½Ñ Ð·Ð° Ð·Ð°Ð¿Ð¸ÑÐ¾Ð¼ &quot;multimedia icon&quot;">
            <a:extLst>
              <a:ext uri="{FF2B5EF4-FFF2-40B4-BE49-F238E27FC236}">
                <a16:creationId xmlns:a16="http://schemas.microsoft.com/office/drawing/2014/main" xmlns="" id="{9E8149DF-E918-4642-B094-2056C691F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48" y="3737407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ia, media player, movie player, multimedia, video player icon">
            <a:extLst>
              <a:ext uri="{FF2B5EF4-FFF2-40B4-BE49-F238E27FC236}">
                <a16:creationId xmlns:a16="http://schemas.microsoft.com/office/drawing/2014/main" xmlns="" id="{73EE7F70-C59D-4BBC-954D-BB22E7DD1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21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Роль електронних</a:t>
            </a:r>
            <a:br>
              <a:rPr lang="uk-UA" dirty="0"/>
            </a:br>
            <a:r>
              <a:rPr lang="uk-UA" dirty="0"/>
              <a:t>медійних засобів у житті людини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167716" y="1196763"/>
            <a:ext cx="4954433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Ще до початку цього тисячоліття створенням відеофільмів займалися лише окремі користувачі, що мали відеокамери. А редагувати їх вміли тільки окремі з них. Така сама ситуація була й з </a:t>
            </a:r>
            <a:r>
              <a:rPr lang="uk-UA" sz="2800" b="1" i="1" kern="0" dirty="0" err="1">
                <a:solidFill>
                  <a:schemeClr val="bg1"/>
                </a:solidFill>
              </a:rPr>
              <a:t>аудіоданими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video editing Ð²ÐµÐºÑÐ¾Ñ&quot;">
            <a:extLst>
              <a:ext uri="{FF2B5EF4-FFF2-40B4-BE49-F238E27FC236}">
                <a16:creationId xmlns:a16="http://schemas.microsoft.com/office/drawing/2014/main" xmlns="" id="{89168B8B-9504-444D-BB67-B0BC322BB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" y="1196762"/>
            <a:ext cx="6893638" cy="483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Роль електронних</a:t>
            </a:r>
            <a:br>
              <a:rPr lang="uk-UA" dirty="0"/>
            </a:br>
            <a:r>
              <a:rPr lang="uk-UA" dirty="0"/>
              <a:t>медійних засобів у житті людини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Розвиток інформаційних технологій опрацювання мультимедійних даних зробив створення власних відео- та аудіозаписів, їх редагування не складнішою</a:t>
            </a: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ÐÑÐ»ÑÑÐ¸Ð¼ÐµÐ´ÑÐ² Ð²ÐµÐºÑÐ¾Ñ&quot;">
            <a:extLst>
              <a:ext uri="{FF2B5EF4-FFF2-40B4-BE49-F238E27FC236}">
                <a16:creationId xmlns:a16="http://schemas.microsoft.com/office/drawing/2014/main" xmlns="" id="{7CD38D89-82E4-4857-9D4D-CED019C74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756802"/>
            <a:ext cx="5937147" cy="41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9C8DA35-7189-426C-82DD-276BC5695364}"/>
              </a:ext>
            </a:extLst>
          </p:cNvPr>
          <p:cNvSpPr txBox="1"/>
          <p:nvPr/>
        </p:nvSpPr>
        <p:spPr>
          <a:xfrm>
            <a:off x="69850" y="2581758"/>
            <a:ext cx="5839337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операцією, ніж написання текстового твору. Технології опрацювання мультимедійних даних стали загальнодоступними і використовуються в усіх галузях діяльності людини.</a:t>
            </a:r>
          </a:p>
        </p:txBody>
      </p:sp>
    </p:spTree>
    <p:extLst>
      <p:ext uri="{BB962C8B-B14F-4D97-AF65-F5344CB8AC3E}">
        <p14:creationId xmlns:p14="http://schemas.microsoft.com/office/powerpoint/2010/main" val="415370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Програмне забезпечення для операцій з мультимедійними даними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попередніх класах на </a:t>
            </a:r>
            <a:r>
              <a:rPr lang="uk-UA" sz="2800" b="1" i="1" kern="0" dirty="0" err="1">
                <a:solidFill>
                  <a:schemeClr val="bg1"/>
                </a:solidFill>
              </a:rPr>
              <a:t>уроках</a:t>
            </a:r>
            <a:r>
              <a:rPr lang="uk-UA" sz="2800" b="1" i="1" kern="0" dirty="0">
                <a:solidFill>
                  <a:schemeClr val="bg1"/>
                </a:solidFill>
              </a:rPr>
              <a:t> інформатики ви вже ознайомилися з різноманітним програмним забезпеченням для здійснення операцій з мультимедійними даними.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6" name="Picture 2" descr="http://birskedu.narod.ru/olderfiles/1/01_2.jpg">
            <a:extLst>
              <a:ext uri="{FF2B5EF4-FFF2-40B4-BE49-F238E27FC236}">
                <a16:creationId xmlns:a16="http://schemas.microsoft.com/office/drawing/2014/main" xmlns="" id="{0952E894-6908-40EF-BFE5-2EB405825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2" b="5834"/>
          <a:stretch/>
        </p:blipFill>
        <p:spPr bwMode="auto">
          <a:xfrm>
            <a:off x="403123" y="3170728"/>
            <a:ext cx="5909187" cy="339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videomost.com/f/1/about-slide/laptop-ipad_small2.jpg">
            <a:extLst>
              <a:ext uri="{FF2B5EF4-FFF2-40B4-BE49-F238E27FC236}">
                <a16:creationId xmlns:a16="http://schemas.microsoft.com/office/drawing/2014/main" xmlns="" id="{B643C660-5241-4968-BBEB-AE12FAA59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r="3534"/>
          <a:stretch/>
        </p:blipFill>
        <p:spPr bwMode="auto">
          <a:xfrm>
            <a:off x="6622731" y="3074596"/>
            <a:ext cx="5384800" cy="349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7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Схема класифікації програм для роботи з мультимедійними даними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E20373E-47A8-485A-90B5-6A75EDD71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90" y="1190463"/>
            <a:ext cx="10795819" cy="529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Програмне забезпечення для операцій з мультимедійними даними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Технології опрацювання мультимедійних даних з використанням програвачів, конверторів, </a:t>
            </a:r>
            <a:r>
              <a:rPr lang="uk-UA" sz="2800" b="1" i="1" kern="0" dirty="0" err="1">
                <a:solidFill>
                  <a:schemeClr val="bg1"/>
                </a:solidFill>
              </a:rPr>
              <a:t>граберів</a:t>
            </a:r>
            <a:r>
              <a:rPr lang="uk-UA" sz="2800" b="1" i="1" kern="0" dirty="0">
                <a:solidFill>
                  <a:schemeClr val="bg1"/>
                </a:solidFill>
              </a:rPr>
              <a:t> і </a:t>
            </a:r>
            <a:r>
              <a:rPr lang="uk-UA" sz="2800" b="1" i="1" kern="0" dirty="0" err="1">
                <a:solidFill>
                  <a:schemeClr val="bg1"/>
                </a:solidFill>
              </a:rPr>
              <a:t>відеоредакторів</a:t>
            </a:r>
            <a:r>
              <a:rPr lang="uk-UA" sz="2800" b="1" i="1" kern="0" dirty="0">
                <a:solidFill>
                  <a:schemeClr val="bg1"/>
                </a:solidFill>
              </a:rPr>
              <a:t> були розглянуті в курсі інформатики попередніх років.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BE6063-58D7-41A8-9F3F-62704AFD0252}"/>
              </a:ext>
            </a:extLst>
          </p:cNvPr>
          <p:cNvSpPr txBox="1"/>
          <p:nvPr/>
        </p:nvSpPr>
        <p:spPr>
          <a:xfrm>
            <a:off x="72007" y="3084556"/>
            <a:ext cx="573885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особливості опрацювання </a:t>
            </a:r>
            <a:r>
              <a:rPr lang="uk-UA" sz="2800" b="1" i="1" kern="0" dirty="0" err="1">
                <a:solidFill>
                  <a:schemeClr val="bg1"/>
                </a:solidFill>
              </a:rPr>
              <a:t>аудіоданих</a:t>
            </a:r>
            <a:r>
              <a:rPr lang="uk-UA" sz="2800" b="1" i="1" kern="0" dirty="0">
                <a:solidFill>
                  <a:schemeClr val="bg1"/>
                </a:solidFill>
              </a:rPr>
              <a:t> з використанням редакторів </a:t>
            </a:r>
            <a:r>
              <a:rPr lang="uk-UA" sz="2800" b="1" i="1" kern="0" dirty="0" err="1">
                <a:solidFill>
                  <a:schemeClr val="bg1"/>
                </a:solidFill>
              </a:rPr>
              <a:t>аудіоданих</a:t>
            </a:r>
            <a:r>
              <a:rPr lang="uk-UA" sz="2800" b="1" i="1" kern="0" dirty="0">
                <a:solidFill>
                  <a:schemeClr val="bg1"/>
                </a:solidFill>
              </a:rPr>
              <a:t> на прикладі програми </a:t>
            </a:r>
            <a:r>
              <a:rPr lang="en-US" sz="2800" b="1" i="1" kern="0" dirty="0">
                <a:solidFill>
                  <a:srgbClr val="FFFF00"/>
                </a:solidFill>
              </a:rPr>
              <a:t>Audacity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8194" name="Picture 2" descr="Ð ÐµÐ·ÑÐ»ÑÑÐ°Ñ Ð¿Ð¾ÑÑÐºÑ Ð·Ð¾Ð±ÑÐ°Ð¶ÐµÐ½Ñ Ð·Ð° Ð·Ð°Ð¿Ð¸ÑÐ¾Ð¼ &quot;Audacity&quot;">
            <a:extLst>
              <a:ext uri="{FF2B5EF4-FFF2-40B4-BE49-F238E27FC236}">
                <a16:creationId xmlns:a16="http://schemas.microsoft.com/office/drawing/2014/main" xmlns="" id="{CAECDE6D-E661-428F-8937-8CC9A9CCC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58" y="3012645"/>
            <a:ext cx="3593690" cy="359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Програмне забезпечення для операцій з мультимедійними даними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Програма </a:t>
            </a:r>
            <a:r>
              <a:rPr lang="en-US" sz="2800" b="1" i="1" kern="0" dirty="0">
                <a:solidFill>
                  <a:srgbClr val="FFFF00"/>
                </a:solidFill>
              </a:rPr>
              <a:t>Audacity</a:t>
            </a:r>
            <a:r>
              <a:rPr lang="uk-UA" sz="2800" b="1" i="1" kern="0" dirty="0">
                <a:solidFill>
                  <a:schemeClr val="bg1"/>
                </a:solidFill>
              </a:rPr>
              <a:t> крім операцій редагування надає користувачу можливість здійснювати операції та: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AF66BA95-6B3F-40E8-8386-796850A7F2D3}"/>
              </a:ext>
            </a:extLst>
          </p:cNvPr>
          <p:cNvSpPr/>
          <p:nvPr/>
        </p:nvSpPr>
        <p:spPr>
          <a:xfrm>
            <a:off x="69850" y="2234258"/>
            <a:ext cx="3973050" cy="18347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запису звуку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5400C4B9-66D4-4700-9118-90D8105E02BF}"/>
              </a:ext>
            </a:extLst>
          </p:cNvPr>
          <p:cNvSpPr/>
          <p:nvPr/>
        </p:nvSpPr>
        <p:spPr>
          <a:xfrm>
            <a:off x="4110552" y="2234258"/>
            <a:ext cx="3973050" cy="18347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програвання звуку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71CBDBC7-368A-46FB-960E-AE190D1AEBA5}"/>
              </a:ext>
            </a:extLst>
          </p:cNvPr>
          <p:cNvSpPr/>
          <p:nvPr/>
        </p:nvSpPr>
        <p:spPr>
          <a:xfrm>
            <a:off x="8149100" y="2234258"/>
            <a:ext cx="3973050" cy="18347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конвертації окремих форматів </a:t>
            </a:r>
            <a:r>
              <a:rPr lang="uk-UA" sz="2800" b="1" i="1" kern="0" dirty="0" err="1">
                <a:solidFill>
                  <a:schemeClr val="bg1"/>
                </a:solidFill>
              </a:rPr>
              <a:t>аудіофайлів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9C3021E-B942-4562-BBF2-F02A30AC2A29}"/>
              </a:ext>
            </a:extLst>
          </p:cNvPr>
          <p:cNvSpPr txBox="1"/>
          <p:nvPr/>
        </p:nvSpPr>
        <p:spPr>
          <a:xfrm>
            <a:off x="69850" y="415242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також окремі операції, що характерні для </a:t>
            </a:r>
            <a:r>
              <a:rPr lang="uk-UA" sz="2800" b="1" i="1" kern="0" dirty="0" err="1">
                <a:solidFill>
                  <a:schemeClr val="bg1"/>
                </a:solidFill>
              </a:rPr>
              <a:t>аудіостудій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24223B3D-EFE0-4B04-AE8F-66C56265771B}"/>
              </a:ext>
            </a:extLst>
          </p:cNvPr>
          <p:cNvSpPr/>
          <p:nvPr/>
        </p:nvSpPr>
        <p:spPr>
          <a:xfrm>
            <a:off x="69850" y="5189924"/>
            <a:ext cx="3973050" cy="139597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робота з кількома каналами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01EB90D3-0CB9-4A92-AD96-2D3CD4DD190B}"/>
              </a:ext>
            </a:extLst>
          </p:cNvPr>
          <p:cNvSpPr/>
          <p:nvPr/>
        </p:nvSpPr>
        <p:spPr>
          <a:xfrm>
            <a:off x="4110552" y="5189924"/>
            <a:ext cx="3973050" cy="139597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зниження шуму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03F2399A-F886-4C3E-94D7-3A27AA1E7325}"/>
              </a:ext>
            </a:extLst>
          </p:cNvPr>
          <p:cNvSpPr/>
          <p:nvPr/>
        </p:nvSpPr>
        <p:spPr>
          <a:xfrm>
            <a:off x="8149100" y="5189924"/>
            <a:ext cx="3973050" cy="139597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додавання різноманітних звукових ефектів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Програмне забезпечення для операцій з мультимедійними даними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Програма </a:t>
            </a:r>
            <a:r>
              <a:rPr lang="en-US" sz="2800" b="1" i="1" kern="0" dirty="0">
                <a:solidFill>
                  <a:srgbClr val="FFFF00"/>
                </a:solidFill>
              </a:rPr>
              <a:t>Audacity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вільно розповсюджується розробниками. Файли інсталяції програми для різних операційних систем (</a:t>
            </a:r>
            <a:r>
              <a:rPr lang="en-US" sz="2800" b="1" i="1" kern="0" dirty="0">
                <a:solidFill>
                  <a:schemeClr val="bg1"/>
                </a:solidFill>
              </a:rPr>
              <a:t>Windows, Linus, MacOS, Unix) </a:t>
            </a:r>
            <a:r>
              <a:rPr lang="uk-UA" sz="2800" b="1" i="1" kern="0" dirty="0">
                <a:solidFill>
                  <a:schemeClr val="bg1"/>
                </a:solidFill>
              </a:rPr>
              <a:t>можна завантажити із сайту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6EF7B3-3EEC-451B-A83A-ED212E651DF5}"/>
              </a:ext>
            </a:extLst>
          </p:cNvPr>
          <p:cNvSpPr txBox="1"/>
          <p:nvPr/>
        </p:nvSpPr>
        <p:spPr>
          <a:xfrm>
            <a:off x="72008" y="3123886"/>
            <a:ext cx="8255915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chemeClr val="bg1"/>
                </a:solidFill>
              </a:rPr>
              <a:t>www.audacityteam.org</a:t>
            </a:r>
            <a:endParaRPr lang="uk-UA" sz="4400" b="1" i="1" kern="0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E54766B-B138-40D2-A9C7-094F8C6FE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123886"/>
            <a:ext cx="3585592" cy="36279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AFA1FDF-668B-4F97-872E-D1811B548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7" y="4004567"/>
            <a:ext cx="8255915" cy="241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Програмне забезпечення для операцій з мультимедійними даними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786700"/>
            <a:ext cx="4765463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Інтерфейс програми із завантаженим музичним твором у </a:t>
            </a:r>
            <a:r>
              <a:rPr lang="uk-UA" sz="2800" b="1" i="1" kern="0" dirty="0" err="1">
                <a:solidFill>
                  <a:schemeClr val="bg1"/>
                </a:solidFill>
              </a:rPr>
              <a:t>стереоформаті</a:t>
            </a:r>
            <a:r>
              <a:rPr lang="uk-UA" sz="2800" b="1" i="1" kern="0" dirty="0">
                <a:solidFill>
                  <a:schemeClr val="bg1"/>
                </a:solidFill>
              </a:rPr>
              <a:t> подано на малюнку.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C063C4B-C50A-40EF-B49D-4E9FCF14D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805" y="1481901"/>
            <a:ext cx="7107187" cy="4978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9B12E65F-955C-42CB-910F-ED304B9C7075}"/>
              </a:ext>
            </a:extLst>
          </p:cNvPr>
          <p:cNvSpPr/>
          <p:nvPr/>
        </p:nvSpPr>
        <p:spPr>
          <a:xfrm>
            <a:off x="5035664" y="1661036"/>
            <a:ext cx="4966856" cy="23888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F98CAA-C025-4246-8BA4-D132B8FDCD68}"/>
              </a:ext>
            </a:extLst>
          </p:cNvPr>
          <p:cNvSpPr txBox="1"/>
          <p:nvPr/>
        </p:nvSpPr>
        <p:spPr>
          <a:xfrm>
            <a:off x="5035664" y="1109803"/>
            <a:ext cx="2427020" cy="461665"/>
          </a:xfrm>
          <a:prstGeom prst="wedgeRectCallout">
            <a:avLst>
              <a:gd name="adj1" fmla="val 1397"/>
              <a:gd name="adj2" fmla="val 8310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меню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55FD41DF-B098-4B13-9271-11D6F7F676CB}"/>
              </a:ext>
            </a:extLst>
          </p:cNvPr>
          <p:cNvSpPr/>
          <p:nvPr/>
        </p:nvSpPr>
        <p:spPr>
          <a:xfrm>
            <a:off x="5035664" y="1899920"/>
            <a:ext cx="6912496" cy="8434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34D79F9-97A8-4661-B841-611B28A2BB1F}"/>
              </a:ext>
            </a:extLst>
          </p:cNvPr>
          <p:cNvSpPr txBox="1"/>
          <p:nvPr/>
        </p:nvSpPr>
        <p:spPr>
          <a:xfrm>
            <a:off x="7893169" y="1109803"/>
            <a:ext cx="4218702" cy="461665"/>
          </a:xfrm>
          <a:prstGeom prst="wedgeRectCallout">
            <a:avLst>
              <a:gd name="adj1" fmla="val 1855"/>
              <a:gd name="adj2" fmla="val 15551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Панель інструментів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8A14C802-522C-4ED9-9CF2-3EBB3A10C7D8}"/>
              </a:ext>
            </a:extLst>
          </p:cNvPr>
          <p:cNvSpPr/>
          <p:nvPr/>
        </p:nvSpPr>
        <p:spPr>
          <a:xfrm>
            <a:off x="5035664" y="2743400"/>
            <a:ext cx="6912496" cy="32845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31D4907-3505-41E6-9B8A-E56CFB212908}"/>
              </a:ext>
            </a:extLst>
          </p:cNvPr>
          <p:cNvSpPr txBox="1"/>
          <p:nvPr/>
        </p:nvSpPr>
        <p:spPr>
          <a:xfrm>
            <a:off x="80129" y="1224181"/>
            <a:ext cx="4765463" cy="461665"/>
          </a:xfrm>
          <a:prstGeom prst="wedgeRectCallout">
            <a:avLst>
              <a:gd name="adj1" fmla="val 61689"/>
              <a:gd name="adj2" fmla="val 30459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Шкала часу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1AACBAA7-4B99-4F64-A6CD-8C5BD2E6117B}"/>
              </a:ext>
            </a:extLst>
          </p:cNvPr>
          <p:cNvSpPr/>
          <p:nvPr/>
        </p:nvSpPr>
        <p:spPr>
          <a:xfrm>
            <a:off x="5795698" y="3071852"/>
            <a:ext cx="6152462" cy="115877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45EF3E6-CFEB-4392-ACB3-B9053C0F4227}"/>
              </a:ext>
            </a:extLst>
          </p:cNvPr>
          <p:cNvSpPr txBox="1"/>
          <p:nvPr/>
        </p:nvSpPr>
        <p:spPr>
          <a:xfrm>
            <a:off x="72007" y="4542992"/>
            <a:ext cx="4765463" cy="1200329"/>
          </a:xfrm>
          <a:prstGeom prst="wedgeRectCallout">
            <a:avLst>
              <a:gd name="adj1" fmla="val 74275"/>
              <a:gd name="adj2" fmla="val -9530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Графічне зображення лівого звукового стереоканалу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EC4B021A-E66F-49B3-A02F-29D89FC1A058}"/>
              </a:ext>
            </a:extLst>
          </p:cNvPr>
          <p:cNvSpPr/>
          <p:nvPr/>
        </p:nvSpPr>
        <p:spPr>
          <a:xfrm>
            <a:off x="5795698" y="4234811"/>
            <a:ext cx="6152462" cy="115877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DD14696-BA6A-493F-A15C-B1D34266D49F}"/>
              </a:ext>
            </a:extLst>
          </p:cNvPr>
          <p:cNvSpPr txBox="1"/>
          <p:nvPr/>
        </p:nvSpPr>
        <p:spPr>
          <a:xfrm>
            <a:off x="72006" y="5844664"/>
            <a:ext cx="5945336" cy="830997"/>
          </a:xfrm>
          <a:prstGeom prst="wedgeRectCallout">
            <a:avLst>
              <a:gd name="adj1" fmla="val 53768"/>
              <a:gd name="adj2" fmla="val -12843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Графічне зображення правого звукового стереоканалу</a:t>
            </a:r>
          </a:p>
        </p:txBody>
      </p:sp>
    </p:spTree>
    <p:extLst>
      <p:ext uri="{BB962C8B-B14F-4D97-AF65-F5344CB8AC3E}">
        <p14:creationId xmlns:p14="http://schemas.microsoft.com/office/powerpoint/2010/main" val="42902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Запис звукових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запису звукового повідомлення з використанням програми </a:t>
            </a:r>
            <a:r>
              <a:rPr lang="uk-UA" sz="2800" b="1" i="1" kern="0" dirty="0" err="1">
                <a:solidFill>
                  <a:srgbClr val="FFFF00"/>
                </a:solidFill>
              </a:rPr>
              <a:t>Audacity</a:t>
            </a:r>
            <a:r>
              <a:rPr lang="uk-UA" sz="2800" b="1" i="1" kern="0" dirty="0">
                <a:solidFill>
                  <a:schemeClr val="bg1"/>
                </a:solidFill>
              </a:rPr>
              <a:t> потрібно виконати такий алгоритм: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B4F18E-F8C4-453A-9B58-71EFAEB434AC}"/>
              </a:ext>
            </a:extLst>
          </p:cNvPr>
          <p:cNvSpPr txBox="1"/>
          <p:nvPr/>
        </p:nvSpPr>
        <p:spPr>
          <a:xfrm>
            <a:off x="72008" y="2248568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Підключити мікрофон до комп'ютера або використати вбудований мікрофон.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3B2847-563C-4D37-97FB-32ED6D5DE93D}"/>
              </a:ext>
            </a:extLst>
          </p:cNvPr>
          <p:cNvSpPr txBox="1"/>
          <p:nvPr/>
        </p:nvSpPr>
        <p:spPr>
          <a:xfrm>
            <a:off x="70929" y="3297354"/>
            <a:ext cx="4776374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Запустити програму </a:t>
            </a:r>
            <a:r>
              <a:rPr lang="uk-UA" sz="2800" b="1" i="1" kern="0" dirty="0" err="1">
                <a:solidFill>
                  <a:srgbClr val="FFFF00"/>
                </a:solidFill>
              </a:rPr>
              <a:t>Audacity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43F0F8-CD76-4E70-A558-90FA6BDA924E}"/>
              </a:ext>
            </a:extLst>
          </p:cNvPr>
          <p:cNvSpPr txBox="1"/>
          <p:nvPr/>
        </p:nvSpPr>
        <p:spPr>
          <a:xfrm>
            <a:off x="70929" y="4346140"/>
            <a:ext cx="4776374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782777A-C9D7-41DF-B817-E9CBDD877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375" y="3297354"/>
            <a:ext cx="7173696" cy="291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E1F374CA-74DA-4E47-9649-746892540E73}"/>
              </a:ext>
            </a:extLst>
          </p:cNvPr>
          <p:cNvSpPr/>
          <p:nvPr/>
        </p:nvSpPr>
        <p:spPr>
          <a:xfrm>
            <a:off x="4947376" y="4013498"/>
            <a:ext cx="3510824" cy="3291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BB036813-F381-44C4-B254-9B4C9B6BC647}"/>
              </a:ext>
            </a:extLst>
          </p:cNvPr>
          <p:cNvSpPr/>
          <p:nvPr/>
        </p:nvSpPr>
        <p:spPr>
          <a:xfrm rot="18900000">
            <a:off x="5680388" y="333139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3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Запис звукових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 Запис звукового повідомлення з використанням програми </a:t>
            </a:r>
            <a:r>
              <a:rPr lang="uk-UA" sz="2800" b="1" i="1" kern="0" dirty="0" err="1">
                <a:solidFill>
                  <a:srgbClr val="FFFF00"/>
                </a:solidFill>
              </a:rPr>
              <a:t>Audacity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B4F18E-F8C4-453A-9B58-71EFAEB434AC}"/>
              </a:ext>
            </a:extLst>
          </p:cNvPr>
          <p:cNvSpPr txBox="1"/>
          <p:nvPr/>
        </p:nvSpPr>
        <p:spPr>
          <a:xfrm>
            <a:off x="72008" y="2248568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Рівень запису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3B2847-563C-4D37-97FB-32ED6D5DE93D}"/>
              </a:ext>
            </a:extLst>
          </p:cNvPr>
          <p:cNvSpPr txBox="1"/>
          <p:nvPr/>
        </p:nvSpPr>
        <p:spPr>
          <a:xfrm>
            <a:off x="72008" y="5341314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Почати спостереження </a:t>
            </a:r>
            <a:r>
              <a:rPr lang="uk-UA" sz="2800" b="1" i="1" kern="0" dirty="0">
                <a:solidFill>
                  <a:schemeClr val="bg1"/>
                </a:solidFill>
              </a:rPr>
              <a:t>у меню, що відкрилося.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DDB10A0-51E2-43E5-B95A-84CBFC49FB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876"/>
          <a:stretch/>
        </p:blipFill>
        <p:spPr>
          <a:xfrm>
            <a:off x="355043" y="2957974"/>
            <a:ext cx="11481914" cy="202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42322342-4FF0-455D-A250-820758EB3C7E}"/>
              </a:ext>
            </a:extLst>
          </p:cNvPr>
          <p:cNvSpPr/>
          <p:nvPr/>
        </p:nvSpPr>
        <p:spPr>
          <a:xfrm>
            <a:off x="5731513" y="3560536"/>
            <a:ext cx="415287" cy="4119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xmlns="" id="{D687CAC2-A9B3-4457-B8C8-F45C778D4368}"/>
              </a:ext>
            </a:extLst>
          </p:cNvPr>
          <p:cNvSpPr/>
          <p:nvPr/>
        </p:nvSpPr>
        <p:spPr>
          <a:xfrm rot="18900000">
            <a:off x="5860155" y="295087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82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xmlns="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типи (формати) аудіо- та відеофайлів ви знаєте? Які з них не передбачають часткової втрати даних?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8DC01EF-7B9C-42AE-9A27-CAEC19599060}"/>
              </a:ext>
            </a:extLst>
          </p:cNvPr>
          <p:cNvSpPr txBox="1"/>
          <p:nvPr/>
        </p:nvSpPr>
        <p:spPr>
          <a:xfrm>
            <a:off x="70929" y="2248567"/>
            <a:ext cx="12050141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види програм для опрацювання мультимедійних даних ви знаєте?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7A79C9-A7C5-4FEB-903C-D6464E9C698D}"/>
              </a:ext>
            </a:extLst>
          </p:cNvPr>
          <p:cNvSpPr txBox="1"/>
          <p:nvPr/>
        </p:nvSpPr>
        <p:spPr>
          <a:xfrm>
            <a:off x="70929" y="3292259"/>
            <a:ext cx="6025071" cy="224676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операції опрацювання мультимедійних даних ви використовували? З якою метою?</a:t>
            </a:r>
          </a:p>
        </p:txBody>
      </p:sp>
      <p:pic>
        <p:nvPicPr>
          <p:cNvPr id="10" name="Picture 8" descr="http://www.lufertechnology.com/images/multimedia.jpg">
            <a:extLst>
              <a:ext uri="{FF2B5EF4-FFF2-40B4-BE49-F238E27FC236}">
                <a16:creationId xmlns:a16="http://schemas.microsoft.com/office/drawing/2014/main" xmlns="" id="{15AF1AD1-7CAD-4428-B448-40E832D09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97" y="3292259"/>
            <a:ext cx="4323173" cy="323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Запис звукових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 Запис звукового повідомлення з використанням програми </a:t>
            </a:r>
            <a:r>
              <a:rPr lang="uk-UA" sz="2800" b="1" i="1" kern="0" dirty="0" err="1">
                <a:solidFill>
                  <a:srgbClr val="FFFF00"/>
                </a:solidFill>
              </a:rPr>
              <a:t>Audacity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B4F18E-F8C4-453A-9B58-71EFAEB434AC}"/>
              </a:ext>
            </a:extLst>
          </p:cNvPr>
          <p:cNvSpPr txBox="1"/>
          <p:nvPr/>
        </p:nvSpPr>
        <p:spPr>
          <a:xfrm>
            <a:off x="72008" y="2248568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Провести опробування рівня запису. Для цього: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32C2A1-C41C-4DA5-85A8-182527474273}"/>
              </a:ext>
            </a:extLst>
          </p:cNvPr>
          <p:cNvSpPr txBox="1"/>
          <p:nvPr/>
        </p:nvSpPr>
        <p:spPr>
          <a:xfrm>
            <a:off x="530942" y="2869486"/>
            <a:ext cx="11591208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Проговорити в мікрофон обраний текст, слідкуючи за тим, щоб рівень запису на індикаторі не заходив у червону зону.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4F9236-B467-4A7C-B00F-3247F2CB7FD0}"/>
              </a:ext>
            </a:extLst>
          </p:cNvPr>
          <p:cNvSpPr txBox="1"/>
          <p:nvPr/>
        </p:nvSpPr>
        <p:spPr>
          <a:xfrm>
            <a:off x="530941" y="4352179"/>
            <a:ext cx="4699819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потреби змінити рівень запису, за допомогою повзунка </a:t>
            </a:r>
            <a:r>
              <a:rPr lang="uk-UA" sz="2800" b="1" i="1" kern="0" dirty="0">
                <a:solidFill>
                  <a:srgbClr val="FFFF00"/>
                </a:solidFill>
              </a:rPr>
              <a:t>Гучності запису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536FBF8-5FB5-4EA3-89CB-89DD00A0F1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47"/>
          <a:stretch/>
        </p:blipFill>
        <p:spPr>
          <a:xfrm>
            <a:off x="5375093" y="4352179"/>
            <a:ext cx="6747057" cy="224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F188F78D-A4AD-475D-9166-27D9902F524A}"/>
              </a:ext>
            </a:extLst>
          </p:cNvPr>
          <p:cNvSpPr/>
          <p:nvPr/>
        </p:nvSpPr>
        <p:spPr>
          <a:xfrm>
            <a:off x="9536432" y="5819499"/>
            <a:ext cx="2045967" cy="42732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Стрілка вліво 20">
            <a:extLst>
              <a:ext uri="{FF2B5EF4-FFF2-40B4-BE49-F238E27FC236}">
                <a16:creationId xmlns:a16="http://schemas.microsoft.com/office/drawing/2014/main" xmlns="" id="{18987C0C-87B5-40A9-BFE5-C737B327B023}"/>
              </a:ext>
            </a:extLst>
          </p:cNvPr>
          <p:cNvSpPr/>
          <p:nvPr/>
        </p:nvSpPr>
        <p:spPr>
          <a:xfrm rot="18900000">
            <a:off x="10101954" y="514333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52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Запис звукових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 Запис звукового повідомлення з використанням програми </a:t>
            </a:r>
            <a:r>
              <a:rPr lang="uk-UA" sz="2800" b="1" i="1" kern="0" dirty="0" err="1">
                <a:solidFill>
                  <a:srgbClr val="FFFF00"/>
                </a:solidFill>
              </a:rPr>
              <a:t>Audacity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B4F18E-F8C4-453A-9B58-71EFAEB434AC}"/>
              </a:ext>
            </a:extLst>
          </p:cNvPr>
          <p:cNvSpPr txBox="1"/>
          <p:nvPr/>
        </p:nvSpPr>
        <p:spPr>
          <a:xfrm>
            <a:off x="72008" y="2248568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Записати</a:t>
            </a:r>
            <a:r>
              <a:rPr lang="uk-UA" sz="2800" b="1" i="1" kern="0" dirty="0">
                <a:solidFill>
                  <a:schemeClr val="bg1"/>
                </a:solidFill>
              </a:rPr>
              <a:t> 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2ABB23F-34B8-47D8-841E-5B578D24F3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876"/>
          <a:stretch/>
        </p:blipFill>
        <p:spPr>
          <a:xfrm>
            <a:off x="355043" y="2957974"/>
            <a:ext cx="11481914" cy="202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C3DD1961-F3EA-4A87-ADB5-6F52C53DE5C1}"/>
              </a:ext>
            </a:extLst>
          </p:cNvPr>
          <p:cNvSpPr/>
          <p:nvPr/>
        </p:nvSpPr>
        <p:spPr>
          <a:xfrm>
            <a:off x="3763095" y="3614975"/>
            <a:ext cx="669840" cy="65984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xmlns="" id="{612CE00D-6B5E-48DB-A814-ED257AE79EBA}"/>
              </a:ext>
            </a:extLst>
          </p:cNvPr>
          <p:cNvSpPr/>
          <p:nvPr/>
        </p:nvSpPr>
        <p:spPr>
          <a:xfrm rot="18900000">
            <a:off x="4066998" y="302982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AB979E6-A807-4181-BAA0-4499218CCEB0}"/>
              </a:ext>
            </a:extLst>
          </p:cNvPr>
          <p:cNvSpPr txBox="1"/>
          <p:nvPr/>
        </p:nvSpPr>
        <p:spPr>
          <a:xfrm>
            <a:off x="70929" y="5237574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Відтворити у мікрофон потрібне повідомлення.</a:t>
            </a:r>
          </a:p>
        </p:txBody>
      </p:sp>
    </p:spTree>
    <p:extLst>
      <p:ext uri="{BB962C8B-B14F-4D97-AF65-F5344CB8AC3E}">
        <p14:creationId xmlns:p14="http://schemas.microsoft.com/office/powerpoint/2010/main" val="80034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3" grpId="0" animBg="1"/>
      <p:bldP spid="14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Запис звукових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 Запис звукового повідомлення з використанням програми </a:t>
            </a:r>
            <a:r>
              <a:rPr lang="uk-UA" sz="2800" b="1" i="1" kern="0" dirty="0" err="1">
                <a:solidFill>
                  <a:srgbClr val="FFFF00"/>
                </a:solidFill>
              </a:rPr>
              <a:t>Audacity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2ABB23F-34B8-47D8-841E-5B578D24F3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876"/>
          <a:stretch/>
        </p:blipFill>
        <p:spPr>
          <a:xfrm>
            <a:off x="355043" y="3361095"/>
            <a:ext cx="11481914" cy="202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C3DD1961-F3EA-4A87-ADB5-6F52C53DE5C1}"/>
              </a:ext>
            </a:extLst>
          </p:cNvPr>
          <p:cNvSpPr/>
          <p:nvPr/>
        </p:nvSpPr>
        <p:spPr>
          <a:xfrm>
            <a:off x="530344" y="4030930"/>
            <a:ext cx="669840" cy="65984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B4F18E-F8C4-453A-9B58-71EFAEB434AC}"/>
              </a:ext>
            </a:extLst>
          </p:cNvPr>
          <p:cNvSpPr txBox="1"/>
          <p:nvPr/>
        </p:nvSpPr>
        <p:spPr>
          <a:xfrm>
            <a:off x="72008" y="2248568"/>
            <a:ext cx="12050142" cy="954107"/>
          </a:xfrm>
          <a:prstGeom prst="wedgeRectCallout">
            <a:avLst>
              <a:gd name="adj1" fmla="val -41558"/>
              <a:gd name="adj2" fmla="val 15009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потреби призупиняти запис вибором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Призупинити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9DB9B82D-848C-4B11-AF31-27597CCECC03}"/>
              </a:ext>
            </a:extLst>
          </p:cNvPr>
          <p:cNvSpPr/>
          <p:nvPr/>
        </p:nvSpPr>
        <p:spPr>
          <a:xfrm>
            <a:off x="1769209" y="4030929"/>
            <a:ext cx="669840" cy="65984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AB979E6-A807-4181-BAA0-4499218CCEB0}"/>
              </a:ext>
            </a:extLst>
          </p:cNvPr>
          <p:cNvSpPr txBox="1"/>
          <p:nvPr/>
        </p:nvSpPr>
        <p:spPr>
          <a:xfrm>
            <a:off x="70929" y="5581703"/>
            <a:ext cx="12050142" cy="523220"/>
          </a:xfrm>
          <a:prstGeom prst="wedgeRectCallout">
            <a:avLst>
              <a:gd name="adj1" fmla="val -32256"/>
              <a:gd name="adj2" fmla="val -24568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Зупинити запис вибором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Зупинити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453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6" grpId="0" animBg="1"/>
      <p:bldP spid="11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Запис звукових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 Запис звукового повідомлення з використанням програми </a:t>
            </a:r>
            <a:r>
              <a:rPr lang="uk-UA" sz="2800" b="1" i="1" kern="0" dirty="0" err="1">
                <a:solidFill>
                  <a:srgbClr val="FFFF00"/>
                </a:solidFill>
              </a:rPr>
              <a:t>Audacity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2ABB23F-34B8-47D8-841E-5B578D24F3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876"/>
          <a:stretch/>
        </p:blipFill>
        <p:spPr>
          <a:xfrm>
            <a:off x="355043" y="3361095"/>
            <a:ext cx="11481914" cy="202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C3DD1961-F3EA-4A87-ADB5-6F52C53DE5C1}"/>
              </a:ext>
            </a:extLst>
          </p:cNvPr>
          <p:cNvSpPr/>
          <p:nvPr/>
        </p:nvSpPr>
        <p:spPr>
          <a:xfrm>
            <a:off x="1147315" y="4033816"/>
            <a:ext cx="669840" cy="65984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B4F18E-F8C4-453A-9B58-71EFAEB434AC}"/>
              </a:ext>
            </a:extLst>
          </p:cNvPr>
          <p:cNvSpPr txBox="1"/>
          <p:nvPr/>
        </p:nvSpPr>
        <p:spPr>
          <a:xfrm>
            <a:off x="72008" y="2248568"/>
            <a:ext cx="12050142" cy="954107"/>
          </a:xfrm>
          <a:prstGeom prst="wedgeRectCallout">
            <a:avLst>
              <a:gd name="adj1" fmla="val -37270"/>
              <a:gd name="adj2" fmla="val 14601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1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Прослухати запис. Для цього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Відтворити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30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Запис звукових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 Запис звукового повідомлення з використанням програми </a:t>
            </a:r>
            <a:r>
              <a:rPr lang="uk-UA" sz="2800" b="1" i="1" kern="0" dirty="0" err="1">
                <a:solidFill>
                  <a:srgbClr val="FFFF00"/>
                </a:solidFill>
              </a:rPr>
              <a:t>Audacity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B4F18E-F8C4-453A-9B58-71EFAEB434AC}"/>
              </a:ext>
            </a:extLst>
          </p:cNvPr>
          <p:cNvSpPr txBox="1"/>
          <p:nvPr/>
        </p:nvSpPr>
        <p:spPr>
          <a:xfrm>
            <a:off x="72008" y="2248568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Зберегти звукове повідомлення у файл. Для цього: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28CDFD-5A64-4180-9679-BDD7CAE7115E}"/>
              </a:ext>
            </a:extLst>
          </p:cNvPr>
          <p:cNvSpPr txBox="1"/>
          <p:nvPr/>
        </p:nvSpPr>
        <p:spPr>
          <a:xfrm>
            <a:off x="530942" y="2869486"/>
            <a:ext cx="11591208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Експорт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491050-19FE-44F5-9CF6-B5D74774095D}"/>
              </a:ext>
            </a:extLst>
          </p:cNvPr>
          <p:cNvSpPr txBox="1"/>
          <p:nvPr/>
        </p:nvSpPr>
        <p:spPr>
          <a:xfrm>
            <a:off x="530942" y="3490404"/>
            <a:ext cx="4572000" cy="267765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команду експортування у файл певного типу, наприклад </a:t>
            </a:r>
            <a:r>
              <a:rPr lang="uk-UA" sz="2800" b="1" i="1" kern="0" dirty="0">
                <a:solidFill>
                  <a:srgbClr val="FFFF00"/>
                </a:solidFill>
              </a:rPr>
              <a:t>Експортувати </a:t>
            </a:r>
            <a:r>
              <a:rPr lang="en-US" sz="2800" b="1" i="1" kern="0" dirty="0">
                <a:solidFill>
                  <a:srgbClr val="FFFF00"/>
                </a:solidFill>
              </a:rPr>
              <a:t>mp3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6A8728-E4F6-42CC-8D2B-FBF6042B8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249" y="3490403"/>
            <a:ext cx="6927901" cy="267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DDC4F63F-9D19-4401-8B91-8EE850AE3C8F}"/>
              </a:ext>
            </a:extLst>
          </p:cNvPr>
          <p:cNvSpPr/>
          <p:nvPr/>
        </p:nvSpPr>
        <p:spPr>
          <a:xfrm>
            <a:off x="8435219" y="5791200"/>
            <a:ext cx="2557245" cy="3670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xmlns="" id="{82A7EAD2-42E0-45AD-AE4B-FDADD2452C80}"/>
              </a:ext>
            </a:extLst>
          </p:cNvPr>
          <p:cNvSpPr/>
          <p:nvPr/>
        </p:nvSpPr>
        <p:spPr>
          <a:xfrm rot="18900000">
            <a:off x="9555117" y="514166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60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Запис звукових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 Запис звукового повідомлення з використанням програми </a:t>
            </a:r>
            <a:r>
              <a:rPr lang="uk-UA" sz="2800" b="1" i="1" kern="0" dirty="0" err="1">
                <a:solidFill>
                  <a:srgbClr val="FFFF00"/>
                </a:solidFill>
              </a:rPr>
              <a:t>Audacity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28CDFD-5A64-4180-9679-BDD7CAE7115E}"/>
              </a:ext>
            </a:extLst>
          </p:cNvPr>
          <p:cNvSpPr txBox="1"/>
          <p:nvPr/>
        </p:nvSpPr>
        <p:spPr>
          <a:xfrm>
            <a:off x="530942" y="2258400"/>
            <a:ext cx="11591208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Указати у вікні, що відкрилося, ім'я </a:t>
            </a:r>
            <a:r>
              <a:rPr lang="uk-UA" sz="28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800" b="1" i="1" kern="0" dirty="0">
                <a:solidFill>
                  <a:schemeClr val="bg1"/>
                </a:solidFill>
              </a:rPr>
              <a:t>, за потреби використати список </a:t>
            </a:r>
            <a:r>
              <a:rPr lang="uk-UA" sz="2800" b="1" i="1" kern="0" dirty="0">
                <a:solidFill>
                  <a:srgbClr val="FFFF00"/>
                </a:solidFill>
              </a:rPr>
              <a:t>Тип </a:t>
            </a:r>
            <a:r>
              <a:rPr lang="uk-UA" sz="2800" b="1" i="1" kern="0" dirty="0" err="1">
                <a:solidFill>
                  <a:srgbClr val="FFFF00"/>
                </a:solidFill>
              </a:rPr>
              <a:t>файла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для зміни типу </a:t>
            </a:r>
            <a:r>
              <a:rPr lang="uk-UA" sz="28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491050-19FE-44F5-9CF6-B5D74774095D}"/>
              </a:ext>
            </a:extLst>
          </p:cNvPr>
          <p:cNvSpPr txBox="1"/>
          <p:nvPr/>
        </p:nvSpPr>
        <p:spPr>
          <a:xfrm>
            <a:off x="530942" y="3750925"/>
            <a:ext cx="4847303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Указати місце збереження </a:t>
            </a:r>
            <a:r>
              <a:rPr lang="uk-UA" sz="28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E9A0F00-172C-4889-A6B4-F17611E6F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569" y="3750924"/>
            <a:ext cx="6645582" cy="954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82FA993-C698-446F-B5E5-D87B0F3A5229}"/>
              </a:ext>
            </a:extLst>
          </p:cNvPr>
          <p:cNvSpPr txBox="1"/>
          <p:nvPr/>
        </p:nvSpPr>
        <p:spPr>
          <a:xfrm>
            <a:off x="530940" y="4812562"/>
            <a:ext cx="11591208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Зберегти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DEE404A-6A81-4456-BF1E-4462214E5E4A}"/>
              </a:ext>
            </a:extLst>
          </p:cNvPr>
          <p:cNvSpPr txBox="1"/>
          <p:nvPr/>
        </p:nvSpPr>
        <p:spPr>
          <a:xfrm>
            <a:off x="69849" y="5443312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Закрити вікно програми.</a:t>
            </a:r>
          </a:p>
        </p:txBody>
      </p:sp>
    </p:spTree>
    <p:extLst>
      <p:ext uri="{BB962C8B-B14F-4D97-AF65-F5344CB8AC3E}">
        <p14:creationId xmlns:p14="http://schemas.microsoft.com/office/powerpoint/2010/main" val="42024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Поєднання звукових фрагментів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Використовуючи  програму </a:t>
            </a:r>
            <a:r>
              <a:rPr lang="en-US" sz="2800" b="1" i="1" kern="0" dirty="0">
                <a:solidFill>
                  <a:srgbClr val="FFFF00"/>
                </a:solidFill>
              </a:rPr>
              <a:t>Audacity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можна також об'єднувати (</a:t>
            </a:r>
            <a:r>
              <a:rPr lang="uk-UA" sz="2800" b="1" i="1" kern="0" dirty="0" err="1">
                <a:solidFill>
                  <a:schemeClr val="bg1"/>
                </a:solidFill>
              </a:rPr>
              <a:t>мікшувати</a:t>
            </a:r>
            <a:r>
              <a:rPr lang="uk-UA" sz="2800" b="1" i="1" kern="0" dirty="0">
                <a:solidFill>
                  <a:schemeClr val="bg1"/>
                </a:solidFill>
              </a:rPr>
              <a:t>) різні звукові фрагменти. Розглянемо кілька варіантів поєднання звукових фрагментів.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C2FBE4-CA68-4D54-912D-C290E6C5E15F}"/>
              </a:ext>
            </a:extLst>
          </p:cNvPr>
          <p:cNvSpPr txBox="1"/>
          <p:nvPr/>
        </p:nvSpPr>
        <p:spPr>
          <a:xfrm>
            <a:off x="70929" y="4529579"/>
            <a:ext cx="1205014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Записати декламацію вірша описаним вище способом або відкрити у програмі </a:t>
            </a:r>
            <a:r>
              <a:rPr lang="en-US" sz="2800" b="1" i="1" kern="0" dirty="0">
                <a:solidFill>
                  <a:srgbClr val="FFFF00"/>
                </a:solidFill>
              </a:rPr>
              <a:t>Audacity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chemeClr val="bg1"/>
                </a:solidFill>
              </a:rPr>
              <a:t>аудіофайл</a:t>
            </a:r>
            <a:r>
              <a:rPr lang="uk-UA" sz="2800" b="1" i="1" kern="0" dirty="0">
                <a:solidFill>
                  <a:schemeClr val="bg1"/>
                </a:solidFill>
              </a:rPr>
              <a:t> з декламацією. Для відкриття </a:t>
            </a:r>
            <a:r>
              <a:rPr lang="uk-UA" sz="28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800" b="1" i="1" kern="0" dirty="0">
                <a:solidFill>
                  <a:schemeClr val="bg1"/>
                </a:solidFill>
              </a:rPr>
              <a:t> 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Імпорт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Звукові дані </a:t>
            </a:r>
            <a:r>
              <a:rPr lang="uk-UA" sz="2800" b="1" i="1" kern="0" dirty="0">
                <a:solidFill>
                  <a:schemeClr val="bg1"/>
                </a:solidFill>
              </a:rPr>
              <a:t>та вказати папку з потрібним файлом.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18BC68-4932-437A-B2FA-3B3FFA1E82D8}"/>
              </a:ext>
            </a:extLst>
          </p:cNvPr>
          <p:cNvSpPr txBox="1"/>
          <p:nvPr/>
        </p:nvSpPr>
        <p:spPr>
          <a:xfrm>
            <a:off x="70929" y="3080395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накладання двох звукових фрагментів, наприклад запису декламації вірша, фоном до якого буде слугувати мелодія однієї з пісень, слід:</a:t>
            </a:r>
          </a:p>
        </p:txBody>
      </p:sp>
    </p:spTree>
    <p:extLst>
      <p:ext uri="{BB962C8B-B14F-4D97-AF65-F5344CB8AC3E}">
        <p14:creationId xmlns:p14="http://schemas.microsoft.com/office/powerpoint/2010/main" val="25167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Поєднання звукових фрагментів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(</a:t>
            </a:r>
            <a:r>
              <a:rPr lang="uk-UA" sz="2800" b="1" i="1" kern="0" dirty="0">
                <a:solidFill>
                  <a:schemeClr val="bg1"/>
                </a:solidFill>
              </a:rPr>
              <a:t>Продовження…) Накладання двох звукових фрагментів: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018402-6348-4E58-A147-E0271DBBD3E4}"/>
              </a:ext>
            </a:extLst>
          </p:cNvPr>
          <p:cNvSpPr txBox="1"/>
          <p:nvPr/>
        </p:nvSpPr>
        <p:spPr>
          <a:xfrm>
            <a:off x="70929" y="2258324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Дібрати мелодію, що буде фоном до декламування вірша, та імпортувати її до середовища програми </a:t>
            </a:r>
            <a:r>
              <a:rPr lang="uk-UA" sz="2800" b="1" i="1" kern="0" dirty="0" err="1">
                <a:solidFill>
                  <a:srgbClr val="FFFF00"/>
                </a:solidFill>
              </a:rPr>
              <a:t>Audacity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3FFC11-CE92-4330-8F11-0326BE8E18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845"/>
          <a:stretch/>
        </p:blipFill>
        <p:spPr>
          <a:xfrm>
            <a:off x="644067" y="3750773"/>
            <a:ext cx="10896600" cy="288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C7FBFAE6-BE36-492A-8471-2D5D73DE0D9E}"/>
              </a:ext>
            </a:extLst>
          </p:cNvPr>
          <p:cNvSpPr/>
          <p:nvPr/>
        </p:nvSpPr>
        <p:spPr>
          <a:xfrm>
            <a:off x="3528922" y="6054090"/>
            <a:ext cx="3047137" cy="35508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FD3F4D47-A515-4DC4-B4BB-3E15420238F7}"/>
              </a:ext>
            </a:extLst>
          </p:cNvPr>
          <p:cNvSpPr/>
          <p:nvPr/>
        </p:nvSpPr>
        <p:spPr>
          <a:xfrm rot="18900000">
            <a:off x="4329394" y="539854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47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Поєднання звукових фрагментів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(</a:t>
            </a:r>
            <a:r>
              <a:rPr lang="uk-UA" sz="2800" b="1" i="1" kern="0" dirty="0">
                <a:solidFill>
                  <a:schemeClr val="bg1"/>
                </a:solidFill>
              </a:rPr>
              <a:t>Продовження…) Накладання двох звукових фрагментів: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018402-6348-4E58-A147-E0271DBBD3E4}"/>
              </a:ext>
            </a:extLst>
          </p:cNvPr>
          <p:cNvSpPr txBox="1"/>
          <p:nvPr/>
        </p:nvSpPr>
        <p:spPr>
          <a:xfrm>
            <a:off x="70929" y="2258324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Змістити початок відтворення запису декламації на 5 секунд від початкового положення (нуль на шкалі часу). Для цього: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B81513-D7B2-441E-9631-CBA894AD37CC}"/>
              </a:ext>
            </a:extLst>
          </p:cNvPr>
          <p:cNvSpPr txBox="1"/>
          <p:nvPr/>
        </p:nvSpPr>
        <p:spPr>
          <a:xfrm>
            <a:off x="530942" y="3754397"/>
            <a:ext cx="11591208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Відмінити синхронізацію доріжок зазначених звукових фрагментів, виконавши </a:t>
            </a:r>
            <a:r>
              <a:rPr lang="uk-UA" sz="2800" b="1" i="1" kern="0" dirty="0">
                <a:solidFill>
                  <a:srgbClr val="FFFF00"/>
                </a:solidFill>
              </a:rPr>
              <a:t>Доріжки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Синхронізація-прив'язка доріжок </a:t>
            </a:r>
            <a:r>
              <a:rPr lang="uk-UA" sz="2800" b="1" i="1" kern="0" dirty="0">
                <a:solidFill>
                  <a:schemeClr val="bg1"/>
                </a:solidFill>
              </a:rPr>
              <a:t>(</a:t>
            </a:r>
            <a:r>
              <a:rPr lang="uk-UA" sz="2800" b="1" i="1" kern="0" dirty="0" err="1">
                <a:solidFill>
                  <a:srgbClr val="FFFF00"/>
                </a:solidFill>
              </a:rPr>
              <a:t>вимкн</a:t>
            </a:r>
            <a:r>
              <a:rPr lang="uk-UA" sz="2800" b="1" i="1" kern="0" dirty="0">
                <a:solidFill>
                  <a:srgbClr val="FFFF00"/>
                </a:solidFill>
              </a:rPr>
              <a:t>./</a:t>
            </a:r>
            <a:r>
              <a:rPr lang="uk-UA" sz="2800" b="1" i="1" kern="0" dirty="0" err="1">
                <a:solidFill>
                  <a:srgbClr val="FFFF00"/>
                </a:solidFill>
              </a:rPr>
              <a:t>увімкн</a:t>
            </a:r>
            <a:r>
              <a:rPr lang="uk-UA" sz="2800" b="1" i="1" kern="0" dirty="0">
                <a:solidFill>
                  <a:srgbClr val="FFFF00"/>
                </a:solidFill>
              </a:rPr>
              <a:t>.</a:t>
            </a:r>
            <a:r>
              <a:rPr lang="uk-UA" sz="2800" b="1" i="1" kern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D4C0E37-4C65-4EAF-A695-8FF4CAEDCB35}"/>
              </a:ext>
            </a:extLst>
          </p:cNvPr>
          <p:cNvSpPr txBox="1"/>
          <p:nvPr/>
        </p:nvSpPr>
        <p:spPr>
          <a:xfrm>
            <a:off x="530942" y="5246846"/>
            <a:ext cx="5338916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на панелі інструментів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Зсув у часі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57427DA-C5E8-4CAE-9541-80B5DB454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097" b="27917"/>
          <a:stretch/>
        </p:blipFill>
        <p:spPr>
          <a:xfrm>
            <a:off x="5956236" y="5246845"/>
            <a:ext cx="6164835" cy="138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72315147-5CB0-44F9-9D59-0F60A927EF42}"/>
              </a:ext>
            </a:extLst>
          </p:cNvPr>
          <p:cNvSpPr/>
          <p:nvPr/>
        </p:nvSpPr>
        <p:spPr>
          <a:xfrm>
            <a:off x="9592395" y="6011393"/>
            <a:ext cx="354245" cy="3436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xmlns="" id="{860ECADC-331C-44E3-8B1C-7B8679ACFFB2}"/>
              </a:ext>
            </a:extLst>
          </p:cNvPr>
          <p:cNvSpPr/>
          <p:nvPr/>
        </p:nvSpPr>
        <p:spPr>
          <a:xfrm rot="18900000">
            <a:off x="9685476" y="533720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Поєднання звукових фрагментів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(</a:t>
            </a:r>
            <a:r>
              <a:rPr lang="uk-UA" sz="2800" b="1" i="1" kern="0" dirty="0">
                <a:solidFill>
                  <a:schemeClr val="bg1"/>
                </a:solidFill>
              </a:rPr>
              <a:t>Продовження…) Накладання двох звукових фрагментів: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018402-6348-4E58-A147-E0271DBBD3E4}"/>
              </a:ext>
            </a:extLst>
          </p:cNvPr>
          <p:cNvSpPr txBox="1"/>
          <p:nvPr/>
        </p:nvSpPr>
        <p:spPr>
          <a:xfrm>
            <a:off x="70929" y="2258324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Змістити початок відтворення запису декламації на 5 секунд від початкового положення (нуль на шкалі часу). Для цього: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B81513-D7B2-441E-9631-CBA894AD37CC}"/>
              </a:ext>
            </a:extLst>
          </p:cNvPr>
          <p:cNvSpPr txBox="1"/>
          <p:nvPr/>
        </p:nvSpPr>
        <p:spPr>
          <a:xfrm>
            <a:off x="530942" y="3754397"/>
            <a:ext cx="11591208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Перетягнути зображення звукової діаграми вздовж доріжки аудіозапису декламації вірша так, щоб її початок збігався з позначкою 5 с на шкалі часу.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F2302D8-9B27-4FC0-A512-CED7937DE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08" y="5246846"/>
            <a:ext cx="10963275" cy="130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49E5898E-9E2F-4A89-87E8-D5C80196AB63}"/>
              </a:ext>
            </a:extLst>
          </p:cNvPr>
          <p:cNvSpPr/>
          <p:nvPr/>
        </p:nvSpPr>
        <p:spPr>
          <a:xfrm>
            <a:off x="2368041" y="5210651"/>
            <a:ext cx="596139" cy="13411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xmlns="" id="{8005E327-DFE2-4C7D-81A0-69B6E5F93225}"/>
              </a:ext>
            </a:extLst>
          </p:cNvPr>
          <p:cNvSpPr/>
          <p:nvPr/>
        </p:nvSpPr>
        <p:spPr>
          <a:xfrm rot="3071160">
            <a:off x="2623172" y="578658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8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1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Мультимедійні дані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 вже знаєте, що повідомлення можна подавати різними способами: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9B60B4DF-8A9A-4A7D-A4F9-92363D5C33F3}"/>
              </a:ext>
            </a:extLst>
          </p:cNvPr>
          <p:cNvSpPr/>
          <p:nvPr/>
        </p:nvSpPr>
        <p:spPr>
          <a:xfrm>
            <a:off x="72008" y="2278064"/>
            <a:ext cx="2887061" cy="172366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kern="0" dirty="0">
                <a:solidFill>
                  <a:schemeClr val="bg1"/>
                </a:solidFill>
              </a:rPr>
              <a:t>текстом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769B8D17-114E-467B-88AC-763DCC363274}"/>
              </a:ext>
            </a:extLst>
          </p:cNvPr>
          <p:cNvSpPr/>
          <p:nvPr/>
        </p:nvSpPr>
        <p:spPr>
          <a:xfrm>
            <a:off x="3125138" y="2278064"/>
            <a:ext cx="2887061" cy="172366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числами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67FCB855-AE6D-49C9-A8E4-60E107F0685D}"/>
              </a:ext>
            </a:extLst>
          </p:cNvPr>
          <p:cNvSpPr/>
          <p:nvPr/>
        </p:nvSpPr>
        <p:spPr>
          <a:xfrm>
            <a:off x="6178267" y="2278064"/>
            <a:ext cx="2887061" cy="172366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графікою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FA71BF74-55E5-4700-802F-8402785D7EF3}"/>
              </a:ext>
            </a:extLst>
          </p:cNvPr>
          <p:cNvSpPr/>
          <p:nvPr/>
        </p:nvSpPr>
        <p:spPr>
          <a:xfrm>
            <a:off x="9229550" y="2279982"/>
            <a:ext cx="2887061" cy="172366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звуком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203B6CB7-0323-4E1F-9148-CE6C83357B58}"/>
              </a:ext>
            </a:extLst>
          </p:cNvPr>
          <p:cNvSpPr/>
          <p:nvPr/>
        </p:nvSpPr>
        <p:spPr>
          <a:xfrm>
            <a:off x="75389" y="4128924"/>
            <a:ext cx="2887061" cy="172366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kern="0" dirty="0">
                <a:solidFill>
                  <a:schemeClr val="bg1"/>
                </a:solidFill>
              </a:rPr>
              <a:t>відео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4CDDC2DB-B001-4925-9D35-BC6867503E16}"/>
              </a:ext>
            </a:extLst>
          </p:cNvPr>
          <p:cNvSpPr/>
          <p:nvPr/>
        </p:nvSpPr>
        <p:spPr>
          <a:xfrm>
            <a:off x="3128519" y="4128924"/>
            <a:ext cx="2887061" cy="172366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умовними сигналами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99751030-EBB8-48FB-B8A2-10F3F7599E52}"/>
              </a:ext>
            </a:extLst>
          </p:cNvPr>
          <p:cNvSpPr/>
          <p:nvPr/>
        </p:nvSpPr>
        <p:spPr>
          <a:xfrm>
            <a:off x="6181648" y="4128924"/>
            <a:ext cx="2887061" cy="172366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спеціальними символами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ABAC5906-0E15-435A-953B-BCC235D20047}"/>
              </a:ext>
            </a:extLst>
          </p:cNvPr>
          <p:cNvSpPr/>
          <p:nvPr/>
        </p:nvSpPr>
        <p:spPr>
          <a:xfrm>
            <a:off x="9232931" y="4130842"/>
            <a:ext cx="2887061" cy="172366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 err="1">
                <a:solidFill>
                  <a:schemeClr val="bg1"/>
                </a:solidFill>
              </a:rPr>
              <a:t>комбінова</a:t>
            </a:r>
            <a:r>
              <a:rPr lang="uk-UA" sz="2600" b="1" i="1" kern="0" dirty="0">
                <a:solidFill>
                  <a:schemeClr val="bg1"/>
                </a:solidFill>
              </a:rPr>
              <a:t>-ним способом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Поєднання звукових фрагментів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4924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chemeClr val="bg1"/>
                </a:solidFill>
              </a:rPr>
              <a:t>(</a:t>
            </a:r>
            <a:r>
              <a:rPr lang="uk-UA" sz="2600" b="1" i="1" kern="0" dirty="0">
                <a:solidFill>
                  <a:schemeClr val="bg1"/>
                </a:solidFill>
              </a:rPr>
              <a:t>Продовження…) Накладання двох звукових фрагментів: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018402-6348-4E58-A147-E0271DBBD3E4}"/>
              </a:ext>
            </a:extLst>
          </p:cNvPr>
          <p:cNvSpPr txBox="1"/>
          <p:nvPr/>
        </p:nvSpPr>
        <p:spPr>
          <a:xfrm>
            <a:off x="70929" y="1776540"/>
            <a:ext cx="1205014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Синхронізувати звукові доріжки двох </a:t>
            </a:r>
            <a:r>
              <a:rPr lang="uk-UA" sz="2800" b="1" i="1" kern="0" dirty="0" err="1">
                <a:solidFill>
                  <a:schemeClr val="bg1"/>
                </a:solidFill>
              </a:rPr>
              <a:t>аудіофрагментів</a:t>
            </a:r>
            <a:r>
              <a:rPr lang="uk-UA" sz="2800" b="1" i="1" kern="0" dirty="0">
                <a:solidFill>
                  <a:schemeClr val="bg1"/>
                </a:solidFill>
              </a:rPr>
              <a:t> так, щоб фонова мелодія закінчувалася на 5 с пізніше закінчення запису вірша (якщо тривалість мелодії фону довша за тривалість декламації вірша). Для цього видалимо фрагмент мелодії фону: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0C39D5-3F2A-461A-9CC4-09EFCCCA6785}"/>
              </a:ext>
            </a:extLst>
          </p:cNvPr>
          <p:cNvSpPr txBox="1"/>
          <p:nvPr/>
        </p:nvSpPr>
        <p:spPr>
          <a:xfrm>
            <a:off x="529863" y="4541530"/>
            <a:ext cx="524167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на панелі інструментів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Інструмент вибору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345361C-0F40-4B3E-A68D-F7D0F99203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097" b="27917"/>
          <a:stretch/>
        </p:blipFill>
        <p:spPr>
          <a:xfrm>
            <a:off x="5956236" y="4539203"/>
            <a:ext cx="6164835" cy="138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3E283FFB-9322-4ABF-9FF8-4FE8C0CF0F4D}"/>
              </a:ext>
            </a:extLst>
          </p:cNvPr>
          <p:cNvSpPr/>
          <p:nvPr/>
        </p:nvSpPr>
        <p:spPr>
          <a:xfrm>
            <a:off x="9320615" y="5024351"/>
            <a:ext cx="354245" cy="3436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Стрілка вліво 20">
            <a:extLst>
              <a:ext uri="{FF2B5EF4-FFF2-40B4-BE49-F238E27FC236}">
                <a16:creationId xmlns:a16="http://schemas.microsoft.com/office/drawing/2014/main" xmlns="" id="{3EA226D6-0A0E-473F-8BEF-52BF5B7B57BD}"/>
              </a:ext>
            </a:extLst>
          </p:cNvPr>
          <p:cNvSpPr/>
          <p:nvPr/>
        </p:nvSpPr>
        <p:spPr>
          <a:xfrm rot="18900000">
            <a:off x="9413696" y="435015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9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2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Поєднання звукових фрагментів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4924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chemeClr val="bg1"/>
                </a:solidFill>
              </a:rPr>
              <a:t>(</a:t>
            </a:r>
            <a:r>
              <a:rPr lang="uk-UA" sz="2600" b="1" i="1" kern="0" dirty="0">
                <a:solidFill>
                  <a:schemeClr val="bg1"/>
                </a:solidFill>
              </a:rPr>
              <a:t>Продовження…) Накладання двох звукових фрагментів: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0C39D5-3F2A-461A-9CC4-09EFCCCA6785}"/>
              </a:ext>
            </a:extLst>
          </p:cNvPr>
          <p:cNvSpPr txBox="1"/>
          <p:nvPr/>
        </p:nvSpPr>
        <p:spPr>
          <a:xfrm>
            <a:off x="529862" y="1778657"/>
            <a:ext cx="11592287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Виділити на зображенні звукової діаграми доріжки мелодії фону фрагмент з позиції 1 хв 55 с до кінця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DB17F14-1785-487D-A233-02B18C62D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243" y="2866294"/>
            <a:ext cx="7451826" cy="3103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2B2D601-B31B-472F-9D74-EDD630CD8182}"/>
              </a:ext>
            </a:extLst>
          </p:cNvPr>
          <p:cNvSpPr txBox="1"/>
          <p:nvPr/>
        </p:nvSpPr>
        <p:spPr>
          <a:xfrm>
            <a:off x="529862" y="2732764"/>
            <a:ext cx="2803273" cy="310854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запису (</a:t>
            </a:r>
            <a:r>
              <a:rPr lang="uk-UA" sz="2800" b="1" i="1" kern="0" dirty="0" err="1">
                <a:solidFill>
                  <a:schemeClr val="bg1"/>
                </a:solidFill>
              </a:rPr>
              <a:t>синхро-нізація</a:t>
            </a:r>
            <a:r>
              <a:rPr lang="uk-UA" sz="2800" b="1" i="1" kern="0" dirty="0">
                <a:solidFill>
                  <a:schemeClr val="bg1"/>
                </a:solidFill>
              </a:rPr>
              <a:t> доріжок повинна бути вимкнена).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29A12CD-9BE6-4E7A-A43D-A44E84E4157D}"/>
              </a:ext>
            </a:extLst>
          </p:cNvPr>
          <p:cNvSpPr txBox="1"/>
          <p:nvPr/>
        </p:nvSpPr>
        <p:spPr>
          <a:xfrm>
            <a:off x="529862" y="6077779"/>
            <a:ext cx="1159228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Натиснути клавішу </a:t>
            </a:r>
            <a:r>
              <a:rPr lang="en-US" sz="2800" b="1" i="1" kern="0" dirty="0">
                <a:solidFill>
                  <a:srgbClr val="FFFF00"/>
                </a:solidFill>
              </a:rPr>
              <a:t>Delete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Поєднання звукових фрагментів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4924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chemeClr val="bg1"/>
                </a:solidFill>
              </a:rPr>
              <a:t>(</a:t>
            </a:r>
            <a:r>
              <a:rPr lang="uk-UA" sz="2600" b="1" i="1" kern="0" dirty="0">
                <a:solidFill>
                  <a:schemeClr val="bg1"/>
                </a:solidFill>
              </a:rPr>
              <a:t>Продовження…) Накладання двох звукових фрагментів: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018402-6348-4E58-A147-E0271DBBD3E4}"/>
              </a:ext>
            </a:extLst>
          </p:cNvPr>
          <p:cNvSpPr txBox="1"/>
          <p:nvPr/>
        </p:nvSpPr>
        <p:spPr>
          <a:xfrm>
            <a:off x="70929" y="1776540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Узгодити рівні звучання звукових фрагментів. Для цього: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0C39D5-3F2A-461A-9CC4-09EFCCCA6785}"/>
              </a:ext>
            </a:extLst>
          </p:cNvPr>
          <p:cNvSpPr txBox="1"/>
          <p:nvPr/>
        </p:nvSpPr>
        <p:spPr>
          <a:xfrm>
            <a:off x="529863" y="2817981"/>
            <a:ext cx="11591208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Збільшити рівень гучності звучання декламації вірша, перемістивши повзунок відповідного регулятора вправо на 3—4 позначки.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B30E3F-73F6-43A9-9768-7BC5E68B53E3}"/>
              </a:ext>
            </a:extLst>
          </p:cNvPr>
          <p:cNvSpPr txBox="1"/>
          <p:nvPr/>
        </p:nvSpPr>
        <p:spPr>
          <a:xfrm>
            <a:off x="529863" y="4290310"/>
            <a:ext cx="11591208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Зменшити рівень гучності звучання мелодії фону, перемістивши повзунок відповідного регулятора вліво на 3—4 позначки.</a:t>
            </a:r>
          </a:p>
        </p:txBody>
      </p:sp>
    </p:spTree>
    <p:extLst>
      <p:ext uri="{BB962C8B-B14F-4D97-AF65-F5344CB8AC3E}">
        <p14:creationId xmlns:p14="http://schemas.microsoft.com/office/powerpoint/2010/main" val="29650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2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Поєднання звукових фрагментів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4924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chemeClr val="bg1"/>
                </a:solidFill>
              </a:rPr>
              <a:t>(</a:t>
            </a:r>
            <a:r>
              <a:rPr lang="uk-UA" sz="2600" b="1" i="1" kern="0" dirty="0">
                <a:solidFill>
                  <a:schemeClr val="bg1"/>
                </a:solidFill>
              </a:rPr>
              <a:t>Продовження…) Накладання двох звукових фрагментів: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0C39D5-3F2A-461A-9CC4-09EFCCCA6785}"/>
              </a:ext>
            </a:extLst>
          </p:cNvPr>
          <p:cNvSpPr txBox="1"/>
          <p:nvPr/>
        </p:nvSpPr>
        <p:spPr>
          <a:xfrm>
            <a:off x="529863" y="1776540"/>
            <a:ext cx="11591208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Прослухати результат накладання звукових фрагментів, вибравши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Відтворити</a:t>
            </a:r>
            <a:r>
              <a:rPr lang="uk-UA" sz="2800" b="1" i="1" kern="0" dirty="0">
                <a:solidFill>
                  <a:schemeClr val="bg1"/>
                </a:solidFill>
              </a:rPr>
              <a:t> на панелі інструментів.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6B63881-BF9A-46E1-8A94-779084EF77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097" b="27917"/>
          <a:stretch/>
        </p:blipFill>
        <p:spPr>
          <a:xfrm>
            <a:off x="5956236" y="3248869"/>
            <a:ext cx="6164835" cy="138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62B9872A-28D0-4994-9D73-3CA400745921}"/>
              </a:ext>
            </a:extLst>
          </p:cNvPr>
          <p:cNvSpPr/>
          <p:nvPr/>
        </p:nvSpPr>
        <p:spPr>
          <a:xfrm>
            <a:off x="6636410" y="3779157"/>
            <a:ext cx="490830" cy="48042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xmlns="" id="{4827B1CA-B6F2-43AC-B59E-8EEE4634F71C}"/>
              </a:ext>
            </a:extLst>
          </p:cNvPr>
          <p:cNvSpPr/>
          <p:nvPr/>
        </p:nvSpPr>
        <p:spPr>
          <a:xfrm rot="18900000">
            <a:off x="6805691" y="315576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B39699E-AB1F-4C32-AEC1-6623FABA77B7}"/>
              </a:ext>
            </a:extLst>
          </p:cNvPr>
          <p:cNvSpPr txBox="1"/>
          <p:nvPr/>
        </p:nvSpPr>
        <p:spPr>
          <a:xfrm>
            <a:off x="529863" y="3265435"/>
            <a:ext cx="5290834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потреби змінити рівні гучності звучання фрагментів.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FC56CD4-0E9A-4302-B9F7-202FD312513D}"/>
              </a:ext>
            </a:extLst>
          </p:cNvPr>
          <p:cNvSpPr txBox="1"/>
          <p:nvPr/>
        </p:nvSpPr>
        <p:spPr>
          <a:xfrm>
            <a:off x="70929" y="4765550"/>
            <a:ext cx="9957976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Зберегти аудіозапис у файлі потрібного формату.</a:t>
            </a:r>
          </a:p>
        </p:txBody>
      </p:sp>
      <p:pic>
        <p:nvPicPr>
          <p:cNvPr id="10242" name="Picture 2" descr="guardar, save icon">
            <a:extLst>
              <a:ext uri="{FF2B5EF4-FFF2-40B4-BE49-F238E27FC236}">
                <a16:creationId xmlns:a16="http://schemas.microsoft.com/office/drawing/2014/main" xmlns="" id="{29EF92D3-3EBF-43AD-917F-4B8C51F9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905" y="4676063"/>
            <a:ext cx="2163095" cy="216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2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Поєднання звукових фрагментів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треба поєднати кілька </a:t>
            </a:r>
            <a:r>
              <a:rPr lang="uk-UA" sz="2800" b="1" i="1" kern="0" dirty="0" err="1">
                <a:solidFill>
                  <a:schemeClr val="bg1"/>
                </a:solidFill>
              </a:rPr>
              <a:t>аудіофрагментів</a:t>
            </a:r>
            <a:r>
              <a:rPr lang="uk-UA" sz="2800" b="1" i="1" kern="0" dirty="0">
                <a:solidFill>
                  <a:schemeClr val="bg1"/>
                </a:solidFill>
              </a:rPr>
              <a:t>, які повинні йти один за одним, слід по черзі імпортувати звукові дані з потрібних файлів і змістити початок їх звучання з описаного вище інструмента </a:t>
            </a:r>
            <a:r>
              <a:rPr lang="uk-UA" sz="2800" b="1" i="1" kern="0" dirty="0">
                <a:solidFill>
                  <a:srgbClr val="FFFF00"/>
                </a:solidFill>
              </a:rPr>
              <a:t>Зсув у часі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E35459-58FB-4328-BBAD-36156AC91080}"/>
              </a:ext>
            </a:extLst>
          </p:cNvPr>
          <p:cNvSpPr txBox="1"/>
          <p:nvPr/>
        </p:nvSpPr>
        <p:spPr>
          <a:xfrm>
            <a:off x="72008" y="5119840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потреби можна вставити паузи між фрагментами. Після завершення мікшування слід зберегти результат у файлі потрібного типу.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3BEEBF-7050-4A7D-A0F2-5FFAF4B245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097" b="27917"/>
          <a:stretch/>
        </p:blipFill>
        <p:spPr>
          <a:xfrm>
            <a:off x="2142376" y="3107715"/>
            <a:ext cx="7907248" cy="1776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18FA30F0-0F70-4998-A2D3-A74982F365E1}"/>
              </a:ext>
            </a:extLst>
          </p:cNvPr>
          <p:cNvSpPr/>
          <p:nvPr/>
        </p:nvSpPr>
        <p:spPr>
          <a:xfrm>
            <a:off x="6840592" y="4107625"/>
            <a:ext cx="390788" cy="37293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E3397360-786D-48AC-8B8A-EF1D361A1CBD}"/>
              </a:ext>
            </a:extLst>
          </p:cNvPr>
          <p:cNvSpPr/>
          <p:nvPr/>
        </p:nvSpPr>
        <p:spPr>
          <a:xfrm rot="18900000">
            <a:off x="6948912" y="348899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9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Зменшення шуму в аудіозаписах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Шум є невід'ємною складовою будь-яких аудіо- та відеозаписів. Як правило, це результат електромагнітних коливань, які діють на системи, що використовуються для запису та відтворення звуку та відео. Також це може бути шум навколишнього середовища — шум транспорту, вітру, сторонніх розмов, від тварин тощо.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4360D-9998-4DF5-AA30-0565B3EC8F63}"/>
              </a:ext>
            </a:extLst>
          </p:cNvPr>
          <p:cNvSpPr txBox="1"/>
          <p:nvPr/>
        </p:nvSpPr>
        <p:spPr>
          <a:xfrm>
            <a:off x="70930" y="4402079"/>
            <a:ext cx="925988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зменшення шуму запис звуку здійснюють у студіях зі спеціальною звукоізоляцією, розміщених у будівлях з товстими стінами і подалі від джерел шуму.</a:t>
            </a:r>
          </a:p>
        </p:txBody>
      </p:sp>
      <p:pic>
        <p:nvPicPr>
          <p:cNvPr id="9218" name="Picture 2" descr="audio, mic, microphone, recording, retro, studio mic icon">
            <a:extLst>
              <a:ext uri="{FF2B5EF4-FFF2-40B4-BE49-F238E27FC236}">
                <a16:creationId xmlns:a16="http://schemas.microsoft.com/office/drawing/2014/main" xmlns="" id="{68AA956D-3B38-4790-A4C2-33713FE5A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353" y="4402078"/>
            <a:ext cx="2293409" cy="229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21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Зменшення шуму в аудіозаписах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Найбільше шуму, як правило, містять аудіозаписи, записані з використанням дешевих мікрофонів, мікрофонів, вмонтованих у ноутбуки, або інших мобільних пристроїв. 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2CF5C2-2E33-4BE2-A97C-C42587203888}"/>
              </a:ext>
            </a:extLst>
          </p:cNvPr>
          <p:cNvSpPr txBox="1"/>
          <p:nvPr/>
        </p:nvSpPr>
        <p:spPr>
          <a:xfrm>
            <a:off x="72008" y="311405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зменшення шуму в таких аудіозаписах можна скористатися відповідною функцією програми </a:t>
            </a:r>
            <a:r>
              <a:rPr lang="en-US" sz="2800" b="1" i="1" kern="0" dirty="0">
                <a:solidFill>
                  <a:srgbClr val="FFFF00"/>
                </a:solidFill>
              </a:rPr>
              <a:t>Audacity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Для цього слід: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661B46-236A-4D50-95BF-0678DF50FBC5}"/>
              </a:ext>
            </a:extLst>
          </p:cNvPr>
          <p:cNvSpPr txBox="1"/>
          <p:nvPr/>
        </p:nvSpPr>
        <p:spPr>
          <a:xfrm>
            <a:off x="72008" y="4597686"/>
            <a:ext cx="4676973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Запустити програму </a:t>
            </a:r>
            <a:r>
              <a:rPr lang="en-US" sz="2800" b="1" i="1" kern="0" dirty="0">
                <a:solidFill>
                  <a:srgbClr val="FFFF00"/>
                </a:solidFill>
              </a:rPr>
              <a:t>Audacity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57E6405-6C1A-494E-A8EA-1787D1D64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303" y="4597687"/>
            <a:ext cx="7272689" cy="213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Зменшення шуму в аудіозаписах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Зменшення шуму в аудіозаписах: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C5A70E-88B5-472A-9303-FB86D8E9B4BA}"/>
              </a:ext>
            </a:extLst>
          </p:cNvPr>
          <p:cNvSpPr txBox="1"/>
          <p:nvPr/>
        </p:nvSpPr>
        <p:spPr>
          <a:xfrm>
            <a:off x="72008" y="1835942"/>
            <a:ext cx="12050142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Провести запис потрібного </a:t>
            </a:r>
            <a:r>
              <a:rPr lang="uk-UA" sz="2800" b="1" i="1" kern="0" dirty="0" err="1">
                <a:solidFill>
                  <a:schemeClr val="bg1"/>
                </a:solidFill>
              </a:rPr>
              <a:t>аудіоповідомлення</a:t>
            </a:r>
            <a:r>
              <a:rPr lang="uk-UA" sz="2800" b="1" i="1" kern="0" dirty="0">
                <a:solidFill>
                  <a:schemeClr val="bg1"/>
                </a:solidFill>
              </a:rPr>
              <a:t> з використанням підключеного мікрофона або імпортувати створений раніше аудіозапис. Бажано, щоб запис містив фрагмент у кілька секунд, коли корисний сигнал (голос диктора, музика, розмова людей чи голоси тварин або птахів тощо) відсутній. Така ділянка запису буде містити тільки шум.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C9808B-B518-499E-9406-06941101ED35}"/>
              </a:ext>
            </a:extLst>
          </p:cNvPr>
          <p:cNvSpPr txBox="1"/>
          <p:nvPr/>
        </p:nvSpPr>
        <p:spPr>
          <a:xfrm>
            <a:off x="70929" y="5056177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Виділити ділянку, що містить тільки шум, тривалістю у кілька секунд.</a:t>
            </a:r>
          </a:p>
        </p:txBody>
      </p:sp>
    </p:spTree>
    <p:extLst>
      <p:ext uri="{BB962C8B-B14F-4D97-AF65-F5344CB8AC3E}">
        <p14:creationId xmlns:p14="http://schemas.microsoft.com/office/powerpoint/2010/main" val="42220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Зменшення шуму в аудіозаписах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Зменшення шуму в аудіозаписах: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C5A70E-88B5-472A-9303-FB86D8E9B4BA}"/>
              </a:ext>
            </a:extLst>
          </p:cNvPr>
          <p:cNvSpPr txBox="1"/>
          <p:nvPr/>
        </p:nvSpPr>
        <p:spPr>
          <a:xfrm>
            <a:off x="72009" y="1835942"/>
            <a:ext cx="602399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Ефекти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Зменшення шумності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97EC98-DA4D-4BD3-9044-60F6787C3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03" y="2860924"/>
            <a:ext cx="4403804" cy="2786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EC9306-C7A7-4CFC-A05F-B250AA830908}"/>
              </a:ext>
            </a:extLst>
          </p:cNvPr>
          <p:cNvSpPr txBox="1"/>
          <p:nvPr/>
        </p:nvSpPr>
        <p:spPr>
          <a:xfrm>
            <a:off x="72009" y="5688104"/>
            <a:ext cx="602399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 модель шуму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2ACBFBB-7B21-4A9D-B5F1-4A7FA5123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492" y="1835942"/>
            <a:ext cx="5905500" cy="4800600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60EC4510-553F-48F2-9184-E36D1357FAF4}"/>
              </a:ext>
            </a:extLst>
          </p:cNvPr>
          <p:cNvSpPr/>
          <p:nvPr/>
        </p:nvSpPr>
        <p:spPr>
          <a:xfrm>
            <a:off x="1995091" y="4758765"/>
            <a:ext cx="3290816" cy="45842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xmlns="" id="{17033D0C-C10E-4918-A84B-3E0287A50319}"/>
              </a:ext>
            </a:extLst>
          </p:cNvPr>
          <p:cNvSpPr/>
          <p:nvPr/>
        </p:nvSpPr>
        <p:spPr>
          <a:xfrm rot="18900000">
            <a:off x="3720566" y="411421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B1DD4FAE-D002-4C04-92D7-97224A31CAA7}"/>
              </a:ext>
            </a:extLst>
          </p:cNvPr>
          <p:cNvSpPr/>
          <p:nvPr/>
        </p:nvSpPr>
        <p:spPr>
          <a:xfrm>
            <a:off x="8213391" y="2968951"/>
            <a:ext cx="1928829" cy="39163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Стрілка вліво 20">
            <a:extLst>
              <a:ext uri="{FF2B5EF4-FFF2-40B4-BE49-F238E27FC236}">
                <a16:creationId xmlns:a16="http://schemas.microsoft.com/office/drawing/2014/main" xmlns="" id="{2A4D9932-DC8D-4B3C-BB63-47B64972AA62}"/>
              </a:ext>
            </a:extLst>
          </p:cNvPr>
          <p:cNvSpPr/>
          <p:nvPr/>
        </p:nvSpPr>
        <p:spPr>
          <a:xfrm rot="18900000">
            <a:off x="9123526" y="231459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25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Зменшення шуму в аудіозаписах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Зменшення шуму в аудіозаписах: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C5A70E-88B5-472A-9303-FB86D8E9B4BA}"/>
              </a:ext>
            </a:extLst>
          </p:cNvPr>
          <p:cNvSpPr txBox="1"/>
          <p:nvPr/>
        </p:nvSpPr>
        <p:spPr>
          <a:xfrm>
            <a:off x="72008" y="1835942"/>
            <a:ext cx="602399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Виділити ділянку, шум в якій потрібно зменшити.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B0CF57-4F60-473A-A6C5-9B3F925FA0D5}"/>
              </a:ext>
            </a:extLst>
          </p:cNvPr>
          <p:cNvSpPr txBox="1"/>
          <p:nvPr/>
        </p:nvSpPr>
        <p:spPr>
          <a:xfrm>
            <a:off x="72657" y="2916735"/>
            <a:ext cx="602399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Ефекти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Зменшення шумності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40AF6C-4F79-4DCF-941F-B2C5EEE5BBBC}"/>
              </a:ext>
            </a:extLst>
          </p:cNvPr>
          <p:cNvSpPr txBox="1"/>
          <p:nvPr/>
        </p:nvSpPr>
        <p:spPr>
          <a:xfrm>
            <a:off x="72008" y="3997528"/>
            <a:ext cx="602399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Установити значення властивостей фільтрації шуму.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D699FB-1311-4B0B-B1DB-76858B6FBF98}"/>
              </a:ext>
            </a:extLst>
          </p:cNvPr>
          <p:cNvSpPr txBox="1"/>
          <p:nvPr/>
        </p:nvSpPr>
        <p:spPr>
          <a:xfrm>
            <a:off x="72008" y="5509209"/>
            <a:ext cx="602399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Гаразд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89F0C5C-CC3D-4DAC-9214-F298FFD6B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266" y="1835942"/>
            <a:ext cx="59055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Мультимедійні дані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Повідомлення, подані комбінованим способом, ще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мультимедійними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57BA18-3979-4DAB-BDC2-55D9F213EA83}"/>
              </a:ext>
            </a:extLst>
          </p:cNvPr>
          <p:cNvSpPr txBox="1"/>
          <p:nvPr/>
        </p:nvSpPr>
        <p:spPr>
          <a:xfrm>
            <a:off x="72008" y="2303255"/>
            <a:ext cx="462781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Мультимедіа</a:t>
            </a:r>
            <a:r>
              <a:rPr lang="uk-UA" sz="2800" b="1" i="1" kern="0" dirty="0">
                <a:solidFill>
                  <a:schemeClr val="bg1"/>
                </a:solidFill>
              </a:rPr>
              <a:t> — це поєднання різних способів подання повідомлень: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5345144F-54E0-4838-81CC-8C018D7E7814}"/>
              </a:ext>
            </a:extLst>
          </p:cNvPr>
          <p:cNvGraphicFramePr/>
          <p:nvPr>
            <p:extLst/>
          </p:nvPr>
        </p:nvGraphicFramePr>
        <p:xfrm>
          <a:off x="5070344" y="2181866"/>
          <a:ext cx="6987337" cy="469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7D9198-24AE-4165-879B-7733D8AC54B9}"/>
              </a:ext>
            </a:extLst>
          </p:cNvPr>
          <p:cNvSpPr txBox="1"/>
          <p:nvPr/>
        </p:nvSpPr>
        <p:spPr>
          <a:xfrm>
            <a:off x="72008" y="4271522"/>
            <a:ext cx="462781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Є об'єктами мультимедійних повідомлень, або об'єктами мультимедіа.</a:t>
            </a:r>
          </a:p>
        </p:txBody>
      </p:sp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xmlns="" id="{71CD811E-0EAF-4E68-950C-E360EDA6D426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699819" y="3211196"/>
            <a:ext cx="462116" cy="328417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xmlns="" id="{750ED126-F61A-4B2F-9A54-61133B08F168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4699819" y="4981925"/>
            <a:ext cx="370524" cy="412982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715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Graphic spid="7" grpId="0" uiExpand="1">
        <p:bldSub>
          <a:bldDgm bld="one"/>
        </p:bldSub>
      </p:bldGraphic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Зменшення шуму в аудіозаписах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Зменшення шуму в аудіозаписах: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C5A70E-88B5-472A-9303-FB86D8E9B4BA}"/>
              </a:ext>
            </a:extLst>
          </p:cNvPr>
          <p:cNvSpPr txBox="1"/>
          <p:nvPr/>
        </p:nvSpPr>
        <p:spPr>
          <a:xfrm>
            <a:off x="72008" y="1835942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Прослухати результат зменшення шуму, за потреби повторити операцію з іншими значеннями властивостей фільтрації шуму.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D478555-6606-49F5-A3F2-758B65EA67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876"/>
          <a:stretch/>
        </p:blipFill>
        <p:spPr>
          <a:xfrm>
            <a:off x="355043" y="3597072"/>
            <a:ext cx="11481914" cy="202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6BC0557F-4C05-4093-A9B5-B31CF75A2364}"/>
              </a:ext>
            </a:extLst>
          </p:cNvPr>
          <p:cNvSpPr/>
          <p:nvPr/>
        </p:nvSpPr>
        <p:spPr>
          <a:xfrm>
            <a:off x="1177204" y="4254073"/>
            <a:ext cx="669840" cy="65984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xmlns="" id="{D22D8D67-F590-4825-95BB-0B0CA3B0C407}"/>
              </a:ext>
            </a:extLst>
          </p:cNvPr>
          <p:cNvSpPr/>
          <p:nvPr/>
        </p:nvSpPr>
        <p:spPr>
          <a:xfrm rot="18900000">
            <a:off x="1481107" y="366892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31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призначені аудіо- та 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відеоредактори</a:t>
            </a:r>
            <a:r>
              <a:rPr lang="uk-UA" sz="2800" b="1" i="1" kern="0" dirty="0">
                <a:solidFill>
                  <a:srgbClr val="FFFFFF"/>
                </a:solidFill>
              </a:rPr>
              <a:t>? Чим вони відрізняються від програм-</a:t>
            </a:r>
            <a:r>
              <a:rPr lang="uk-UA" sz="2800" b="1" i="1" kern="0" dirty="0" err="1">
                <a:solidFill>
                  <a:srgbClr val="FFFFFF"/>
                </a:solidFill>
              </a:rPr>
              <a:t>граберів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2248568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дані належать до мультимедійних?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850" y="2872354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технології опрацювання мультимедійних даних ви знаєте?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17B8FD-57B0-4B9A-8578-022ECA15D7C9}"/>
              </a:ext>
            </a:extLst>
          </p:cNvPr>
          <p:cNvSpPr txBox="1"/>
          <p:nvPr/>
        </p:nvSpPr>
        <p:spPr>
          <a:xfrm>
            <a:off x="69850" y="3927027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приклади використання електронних мультимедійних засобів ви знаєте?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3DD276A-E0E0-45BC-A18D-3C4045DAE98B}"/>
              </a:ext>
            </a:extLst>
          </p:cNvPr>
          <p:cNvSpPr txBox="1"/>
          <p:nvPr/>
        </p:nvSpPr>
        <p:spPr>
          <a:xfrm>
            <a:off x="69850" y="4981700"/>
            <a:ext cx="10454845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записати в програмі </a:t>
            </a:r>
            <a:r>
              <a:rPr lang="uk-UA" sz="2800" b="1" i="1" kern="0" dirty="0" err="1">
                <a:solidFill>
                  <a:srgbClr val="FFFFFF"/>
                </a:solidFill>
              </a:rPr>
              <a:t>Audacity</a:t>
            </a:r>
            <a:r>
              <a:rPr lang="uk-UA" sz="2800" b="1" i="1" kern="0" dirty="0">
                <a:solidFill>
                  <a:srgbClr val="FFFFFF"/>
                </a:solidFill>
              </a:rPr>
              <a:t> звукове повідомлення?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створити в програмі </a:t>
            </a:r>
            <a:r>
              <a:rPr lang="uk-UA" sz="2800" b="1" i="1" kern="0" dirty="0" err="1">
                <a:solidFill>
                  <a:srgbClr val="FFFFFF"/>
                </a:solidFill>
              </a:rPr>
              <a:t>Audacity</a:t>
            </a:r>
            <a:r>
              <a:rPr lang="uk-UA" sz="2800" b="1" i="1" kern="0" dirty="0">
                <a:solidFill>
                  <a:srgbClr val="FFFFFF"/>
                </a:solidFill>
              </a:rPr>
              <a:t> повідомлення з текстом диктора на фоні музики? У якій програмі ще можна реалізувати ці дії?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3087" y="2694510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зменшити рівень шуму в програмі </a:t>
            </a:r>
            <a:r>
              <a:rPr lang="uk-UA" sz="2800" b="1" i="1" kern="0" dirty="0" err="1">
                <a:solidFill>
                  <a:srgbClr val="002060"/>
                </a:solidFill>
              </a:rPr>
              <a:t>Audacity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318296"/>
            <a:ext cx="6299295" cy="224676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змінити рівень гучності відтворення запису на кожній з доріжок? У яких випадках це може знадобитися?</a:t>
            </a:r>
          </a:p>
        </p:txBody>
      </p:sp>
      <p:pic>
        <p:nvPicPr>
          <p:cNvPr id="12" name="Picture 2" descr="Ð ÐµÐ·ÑÐ»ÑÑÐ°Ñ Ð¿Ð¾ÑÑÐºÑ Ð·Ð¾Ð±ÑÐ°Ð¶ÐµÐ½Ñ Ð·Ð° Ð·Ð°Ð¿Ð¸ÑÐ¾Ð¼ &quot;Audacity&quot;">
            <a:extLst>
              <a:ext uri="{FF2B5EF4-FFF2-40B4-BE49-F238E27FC236}">
                <a16:creationId xmlns:a16="http://schemas.microsoft.com/office/drawing/2014/main" xmlns="" id="{39FFB2BA-F5C2-4C1E-8870-BD431FB52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91" y="3150876"/>
            <a:ext cx="3593690" cy="359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4" cy="5347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ru-RU" sz="3200" i="1" kern="0" noProof="0" dirty="0">
                <a:solidFill>
                  <a:srgbClr val="FFFFFF"/>
                </a:solidFill>
                <a:latin typeface="Verdana"/>
              </a:rPr>
              <a:t>4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108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-114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Мультимедійні дані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Разом із тим здебільшого до мультимедійних об'єктів належать тільки: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F680811D-1420-4137-99DA-F7753F10A442}"/>
              </a:ext>
            </a:extLst>
          </p:cNvPr>
          <p:cNvSpPr/>
          <p:nvPr/>
        </p:nvSpPr>
        <p:spPr>
          <a:xfrm>
            <a:off x="72008" y="2269848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 err="1">
                <a:solidFill>
                  <a:schemeClr val="bg1"/>
                </a:solidFill>
              </a:rPr>
              <a:t>аудіооб'єкти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A26A3121-902A-4F8E-B63E-AD55064E0052}"/>
              </a:ext>
            </a:extLst>
          </p:cNvPr>
          <p:cNvSpPr/>
          <p:nvPr/>
        </p:nvSpPr>
        <p:spPr>
          <a:xfrm>
            <a:off x="6151978" y="2269848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 err="1">
                <a:solidFill>
                  <a:schemeClr val="bg1"/>
                </a:solidFill>
              </a:rPr>
              <a:t>відеооб'єкти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2C919F-3C7E-4F49-B3F2-FAA86358E475}"/>
              </a:ext>
            </a:extLst>
          </p:cNvPr>
          <p:cNvSpPr txBox="1"/>
          <p:nvPr/>
        </p:nvSpPr>
        <p:spPr>
          <a:xfrm>
            <a:off x="72008" y="3681487"/>
            <a:ext cx="688923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Тобто аудіо- та відеодані — це мультимедійні дані. А технології опрацювання аудіо та відео є технологіями опрацювання мультимедійних даних.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Picture 2" descr="http://aomataconsulting.com/wp-content/uploads/2014/05/multimedia-website.png">
            <a:extLst>
              <a:ext uri="{FF2B5EF4-FFF2-40B4-BE49-F238E27FC236}">
                <a16:creationId xmlns:a16="http://schemas.microsoft.com/office/drawing/2014/main" xmlns="" id="{14A63B97-639A-40FB-B15B-B5AD6EC90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86" y="3204943"/>
            <a:ext cx="4964102" cy="372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3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Роль електронних</a:t>
            </a:r>
            <a:br>
              <a:rPr lang="uk-UA" dirty="0"/>
            </a:br>
            <a:r>
              <a:rPr lang="uk-UA" dirty="0"/>
              <a:t>медійних засобів у житті людини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Життя сучасної людини важко уявити без електронних медійних засобів. З появою різноманітних мобільних пристроїв, оснащених пристроями та програмами роботи з фото, аудіо та відео, значно змінилася, наприклад, організація навчання в школі.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3BE8C6-0A52-40A8-86A8-1AB763CACDDF}"/>
              </a:ext>
            </a:extLst>
          </p:cNvPr>
          <p:cNvSpPr txBox="1"/>
          <p:nvPr/>
        </p:nvSpPr>
        <p:spPr>
          <a:xfrm>
            <a:off x="72008" y="3546395"/>
            <a:ext cx="627963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Учень не записує домашнє завдання у щоденник, він фотографує його з дошки з використанням смартфона або планшетного комп'ютера.</a:t>
            </a:r>
          </a:p>
        </p:txBody>
      </p:sp>
      <p:pic>
        <p:nvPicPr>
          <p:cNvPr id="5122" name="Picture 2" descr="data sharing, data transfer, data transmission, mobile, mobile data icon">
            <a:extLst>
              <a:ext uri="{FF2B5EF4-FFF2-40B4-BE49-F238E27FC236}">
                <a16:creationId xmlns:a16="http://schemas.microsoft.com/office/drawing/2014/main" xmlns="" id="{AC73021A-50FE-4DA1-933E-A77F42D85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940" y="3546395"/>
            <a:ext cx="2677656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84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Роль електронних</a:t>
            </a:r>
            <a:br>
              <a:rPr lang="uk-UA" dirty="0"/>
            </a:br>
            <a:r>
              <a:rPr lang="uk-UA" dirty="0"/>
              <a:t>медійних засобів у житті людини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E3D3D7B4-D6F0-4AB5-B9EB-E096F0AFDC1E}"/>
              </a:ext>
            </a:extLst>
          </p:cNvPr>
          <p:cNvSpPr/>
          <p:nvPr/>
        </p:nvSpPr>
        <p:spPr>
          <a:xfrm>
            <a:off x="69850" y="1196762"/>
            <a:ext cx="3632253" cy="494562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Пояснення вчителем нового матеріалу можна записати з використанням диктофона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E2025E4C-A4E4-4B96-8C09-DDFB669547E7}"/>
              </a:ext>
            </a:extLst>
          </p:cNvPr>
          <p:cNvSpPr/>
          <p:nvPr/>
        </p:nvSpPr>
        <p:spPr>
          <a:xfrm>
            <a:off x="6149820" y="1196763"/>
            <a:ext cx="5972332" cy="19692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Дослід Е. Резерфорда можна детально розглянути у відеофільмі на сайті </a:t>
            </a:r>
            <a:r>
              <a:rPr lang="uk-UA" sz="2800" b="1" i="1" kern="0" dirty="0" err="1">
                <a:solidFill>
                  <a:srgbClr val="FFFF00"/>
                </a:solidFill>
              </a:rPr>
              <a:t>YouTube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pic>
        <p:nvPicPr>
          <p:cNvPr id="2050" name="Picture 2" descr="media, player, stream, tv, video, youtube icon">
            <a:extLst>
              <a:ext uri="{FF2B5EF4-FFF2-40B4-BE49-F238E27FC236}">
                <a16:creationId xmlns:a16="http://schemas.microsoft.com/office/drawing/2014/main" xmlns="" id="{AF3397EA-778C-4BE4-9538-4941E147C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082" y="3283680"/>
            <a:ext cx="3411808" cy="341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 ÐµÐ·ÑÐ»ÑÑÐ°Ñ Ð¿Ð¾ÑÑÐºÑ Ð·Ð¾Ð±ÑÐ°Ð¶ÐµÐ½Ñ Ð·Ð° Ð·Ð°Ð¿Ð¸ÑÐ¾Ð¼ &quot;dictaphone icon&quot;">
            <a:extLst>
              <a:ext uri="{FF2B5EF4-FFF2-40B4-BE49-F238E27FC236}">
                <a16:creationId xmlns:a16="http://schemas.microsoft.com/office/drawing/2014/main" xmlns="" id="{2FD3ACD8-A798-4F62-B501-9338C16D5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9" t="15519" r="33439" b="12366"/>
          <a:stretch/>
        </p:blipFill>
        <p:spPr bwMode="auto">
          <a:xfrm>
            <a:off x="3702103" y="1196763"/>
            <a:ext cx="2340078" cy="494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4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Роль електронних</a:t>
            </a:r>
            <a:br>
              <a:rPr lang="uk-UA" dirty="0"/>
            </a:br>
            <a:r>
              <a:rPr lang="uk-UA" dirty="0"/>
              <a:t>медійних засобів у житті людини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846239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Розклад навчальних занять з нагадуванням про особливості підготовки до певних з них можна занести в електронний календар, синхронізувавши його з </a:t>
            </a:r>
            <a:r>
              <a:rPr lang="uk-UA" sz="2800" b="1" i="1" kern="0" dirty="0">
                <a:solidFill>
                  <a:srgbClr val="FFFF00"/>
                </a:solidFill>
              </a:rPr>
              <a:t>Календарем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33145D-DA41-4FAC-B59E-A6744FDB1F1B}"/>
              </a:ext>
            </a:extLst>
          </p:cNvPr>
          <p:cNvSpPr txBox="1"/>
          <p:nvPr/>
        </p:nvSpPr>
        <p:spPr>
          <a:xfrm>
            <a:off x="4237703" y="4009393"/>
            <a:ext cx="7883368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Процес створення виробу для уроків технологій можна записати на відео.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Google Calendar icon&quot;">
            <a:extLst>
              <a:ext uri="{FF2B5EF4-FFF2-40B4-BE49-F238E27FC236}">
                <a16:creationId xmlns:a16="http://schemas.microsoft.com/office/drawing/2014/main" xmlns="" id="{5671871C-B9EF-4F19-98F9-A4CB4701D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948" y="900917"/>
            <a:ext cx="3167468" cy="316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, camera, video icon">
            <a:extLst>
              <a:ext uri="{FF2B5EF4-FFF2-40B4-BE49-F238E27FC236}">
                <a16:creationId xmlns:a16="http://schemas.microsoft.com/office/drawing/2014/main" xmlns="" id="{9D98F5BC-FD2F-49CD-8D57-6D22303B9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7" y="4009393"/>
            <a:ext cx="2377303" cy="237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3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Роль електронних</a:t>
            </a:r>
            <a:br>
              <a:rPr lang="uk-UA" dirty="0"/>
            </a:br>
            <a:r>
              <a:rPr lang="uk-UA" dirty="0"/>
              <a:t>медійних засобів у житті людини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6456611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Кількість електронних газет і журналів зараз значно перевищує кількість друкованих, а їх оперативність реагування на події не варто й порівнювати. Книжки в електронному форматі поступово витісняють їх друковані аналоги.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79B78A-1E71-4620-A27E-2874201517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80" b="7889"/>
          <a:stretch/>
        </p:blipFill>
        <p:spPr>
          <a:xfrm>
            <a:off x="6636773" y="1196763"/>
            <a:ext cx="5365231" cy="44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7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156756</TotalTime>
  <Words>1945</Words>
  <Application>Microsoft Office PowerPoint</Application>
  <PresentationFormat>Произвольный</PresentationFormat>
  <Paragraphs>224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Технології опрацювання мультимедійних даних. Роль електронних медійних засобів в житті людини</vt:lpstr>
      <vt:lpstr>Запитання</vt:lpstr>
      <vt:lpstr>Мультимедійні дані</vt:lpstr>
      <vt:lpstr>Мультимедійні дані</vt:lpstr>
      <vt:lpstr>Мультимедійні дані</vt:lpstr>
      <vt:lpstr>Роль електронних медійних засобів у житті людини</vt:lpstr>
      <vt:lpstr>Роль електронних медійних засобів у житті людини</vt:lpstr>
      <vt:lpstr>Роль електронних медійних засобів у житті людини</vt:lpstr>
      <vt:lpstr>Роль електронних медійних засобів у житті людини</vt:lpstr>
      <vt:lpstr>Роль електронних медійних засобів у житті людини</vt:lpstr>
      <vt:lpstr>Роль електронних медійних засобів у житті людини</vt:lpstr>
      <vt:lpstr>Програмне забезпечення для операцій з мультимедійними даними</vt:lpstr>
      <vt:lpstr>Схема класифікації програм для роботи з мультимедійними даними</vt:lpstr>
      <vt:lpstr>Програмне забезпечення для операцій з мультимедійними даними</vt:lpstr>
      <vt:lpstr>Програмне забезпечення для операцій з мультимедійними даними</vt:lpstr>
      <vt:lpstr>Програмне забезпечення для операцій з мультимедійними даними</vt:lpstr>
      <vt:lpstr>Програмне забезпечення для операцій з мультимедійними даними</vt:lpstr>
      <vt:lpstr>Запис звукових повідомлень</vt:lpstr>
      <vt:lpstr>Запис звукових повідомлень</vt:lpstr>
      <vt:lpstr>Запис звукових повідомлень</vt:lpstr>
      <vt:lpstr>Запис звукових повідомлень</vt:lpstr>
      <vt:lpstr>Запис звукових повідомлень</vt:lpstr>
      <vt:lpstr>Запис звукових повідомлень</vt:lpstr>
      <vt:lpstr>Запис звукових повідомлень</vt:lpstr>
      <vt:lpstr>Запис звукових повідомлень</vt:lpstr>
      <vt:lpstr>Поєднання звукових фрагментів</vt:lpstr>
      <vt:lpstr>Поєднання звукових фрагментів</vt:lpstr>
      <vt:lpstr>Поєднання звукових фрагментів</vt:lpstr>
      <vt:lpstr>Поєднання звукових фрагментів</vt:lpstr>
      <vt:lpstr>Поєднання звукових фрагментів</vt:lpstr>
      <vt:lpstr>Поєднання звукових фрагментів</vt:lpstr>
      <vt:lpstr>Поєднання звукових фрагментів</vt:lpstr>
      <vt:lpstr>Поєднання звукових фрагментів</vt:lpstr>
      <vt:lpstr>Поєднання звукових фрагментів</vt:lpstr>
      <vt:lpstr>Зменшення шуму в аудіозаписах</vt:lpstr>
      <vt:lpstr>Зменшення шуму в аудіозаписах</vt:lpstr>
      <vt:lpstr>Зменшення шуму в аудіозаписах</vt:lpstr>
      <vt:lpstr>Зменшення шуму в аудіозаписах</vt:lpstr>
      <vt:lpstr>Зменшення шуму в аудіозаписах</vt:lpstr>
      <vt:lpstr>Зменшення шуму в аудіозаписах</vt:lpstr>
      <vt:lpstr>Дайте відповіді на запитання</vt:lpstr>
      <vt:lpstr>Дайте відповіді на запитання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admin</cp:lastModifiedBy>
  <cp:revision>1206</cp:revision>
  <dcterms:created xsi:type="dcterms:W3CDTF">2016-06-06T19:48:43Z</dcterms:created>
  <dcterms:modified xsi:type="dcterms:W3CDTF">2020-03-23T16:15:44Z</dcterms:modified>
</cp:coreProperties>
</file>