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2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00C9C-2601-2203-400F-949875763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27B5CF2-BEAF-8598-B16D-85187906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03E7230-C390-CC53-5037-B6AB42CE0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CF5E240-8B1B-8FC6-3416-4E61EEB28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FA0C4A5-E875-8A76-5899-1D333F680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7018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B9247-7458-BF72-0624-CE6879C78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CF3D28B-30D9-2128-7D25-7614D4904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8C940EB-171C-B922-F73A-50607C9B0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82A70EB-C156-32A1-0989-D08E09071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E2CCB6-135E-DC36-B59D-7176FEBD5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4039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B8BA1693-BA3D-B9DA-2BFF-455D528D09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C7A350A-4D2A-83D7-8233-238BA12AE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E48DE09-D1B8-3105-F46C-CFC1A2D90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B0137B7-4467-F8EE-28B3-6BF1EFCD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6E98B9E-4029-EEC1-D4C9-732FBFC21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860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8CBDD-A779-82B7-BD44-BA1291ECA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84AB83-EC2A-9CAA-F599-B00DE763C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FFAFDC4-E85D-1404-B69B-ED6460537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F319E42-5C7A-3C35-39A0-A584EF80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E5F86CD-38B3-844A-23D9-F36FA83D8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3047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3DB3B-9256-657A-B1DB-F28034EF4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0B0C74E-FEC3-33DA-3B62-2904A54BA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AE8CF21-F1DC-BD49-FDD3-EE67FB8FD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3EE67C0-538B-D3F1-B581-A9D1D23AC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98A739A-2234-3773-09FB-DA4F96B11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9539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521B07-59A3-3573-9943-69D353E8F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9A5A797-71E2-F293-BDF2-D2560B431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0A0A64F-B68E-FB4C-2519-BEFB18822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C24D86A-0C08-ED90-F391-6ACFBC0E4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AD20050-1BB2-6FB5-71C3-7C8D9BDE8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94E264E-BAAE-798A-A758-1908C3811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6806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EAC480-7413-5069-5CF5-CE4D53E16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AB4D6CD-91E2-D212-FACE-2CDBFA7C2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22D2A47-A661-D2DF-7AC8-D1B27F9D5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F4E21D78-3DA0-E162-9F5E-B942DDB906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DCC605D-5AFD-09C1-B30E-B08CA644C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846260C-5901-2092-8198-0043FE69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E3F791E-9DF1-CD6D-125F-2ADE0795B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A0B1357B-527F-24DA-28F9-912A8FAF3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095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FACEB0-9842-029E-1562-0AA160614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7404F049-9DEC-B136-CE87-89AF4467F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02B938B-831A-E08D-BCAA-1007742D1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46806305-83E2-E8D3-3381-AEEACDAF1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1574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ED5C068D-FB48-4A82-5668-A12FA8AC1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05E14ACF-D40F-6A33-71E9-627A863CA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70BA3C2-3FF2-6833-E808-32971751F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8347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CF14A0-BA85-8490-439D-72941B946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1E24B1-C01A-6525-83EB-985323CC1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77A9162-9753-6385-F2FB-0B7FE32BC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ABEB40F-2ED4-7765-48F5-0FD4D6813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AF493B1-1D21-C816-2FD2-097C51A6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8D089DD-1546-50FB-0432-114B2A11A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0834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12D19A-AF61-5D24-E457-3A520375D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18249B1B-5571-81EF-980B-BECF7A8C2F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593D18A-6309-26CB-82B9-72AAC2108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3C9605F-97B6-B15A-D075-560622BC1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D39833B-C5F0-F588-F516-1EA0B1689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0F75287-3292-CAC4-5E08-85A64C1FB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0428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EBB0A80-4103-78D5-AB0A-1A9684D3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9914FA-B6CA-BA77-3869-4CB94C6D9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79618DC-38C9-524E-E3D1-736001C187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1DBF9-D697-400D-93EE-717C7B600BB5}" type="datetimeFigureOut">
              <a:rPr lang="ru-UA" smtClean="0"/>
              <a:t>13.11.2025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B608F0-1C01-237A-E95E-28E30A7DD6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3E7F088-1014-3FA2-1BDF-2F29CE891C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925F9-C7F5-48C0-874C-2B98067E61F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1950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ACED0B2-FD73-CB7B-E231-435963B9C96A}"/>
              </a:ext>
            </a:extLst>
          </p:cNvPr>
          <p:cNvSpPr txBox="1"/>
          <p:nvPr/>
        </p:nvSpPr>
        <p:spPr>
          <a:xfrm>
            <a:off x="1296180" y="1121100"/>
            <a:ext cx="977784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az-Cyrl-AZ" sz="3600" b="1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Деякі питання підвищення кваліфікації педагогічних і науково-педагогічних працівників</a:t>
            </a:r>
            <a:endParaRPr lang="az-Cyrl-AZ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az-Cyrl-AZ" dirty="0"/>
          </a:p>
          <a:p>
            <a:endParaRPr lang="az-Cyrl-AZ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259089-3FAF-9DEB-FA94-38CF31E71B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15" t="18114" r="30812" b="20256"/>
          <a:stretch>
            <a:fillRect/>
          </a:stretch>
        </p:blipFill>
        <p:spPr>
          <a:xfrm>
            <a:off x="5589816" y="2821857"/>
            <a:ext cx="4419423" cy="383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81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4C99FB-201B-7F81-A6E8-A18172AEF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000118D-0FD2-156C-449F-6EB432190B6A}"/>
              </a:ext>
            </a:extLst>
          </p:cNvPr>
          <p:cNvSpPr txBox="1"/>
          <p:nvPr/>
        </p:nvSpPr>
        <p:spPr>
          <a:xfrm>
            <a:off x="883226" y="462338"/>
            <a:ext cx="977784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3600" i="1" dirty="0">
                <a:solidFill>
                  <a:schemeClr val="bg2">
                    <a:lumMod val="50000"/>
                  </a:schemeClr>
                </a:solidFill>
              </a:rPr>
              <a:t>Уряд затвердив зміни до постанови КМУ №800, яка регулює підвищення кваліфікації педагогічних і науково-педагогічних працівників. Відтепер підвищення кваліфікації стає прозорішим і зручнішим.  </a:t>
            </a:r>
          </a:p>
          <a:p>
            <a:endParaRPr lang="az-Cyrl-AZ" i="1" dirty="0"/>
          </a:p>
          <a:p>
            <a:endParaRPr lang="az-Cyrl-AZ" dirty="0"/>
          </a:p>
          <a:p>
            <a:endParaRPr lang="az-Cyrl-AZ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CFFDAFC-C132-8605-D5A7-692F001AAF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15" t="18114" r="30812" b="20256"/>
          <a:stretch>
            <a:fillRect/>
          </a:stretch>
        </p:blipFill>
        <p:spPr>
          <a:xfrm>
            <a:off x="6592706" y="2900515"/>
            <a:ext cx="4702213" cy="383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27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874BAC-CBAE-17BD-0259-F3A6D8635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9122526-31BA-EE99-2933-48FB36748CCF}"/>
              </a:ext>
            </a:extLst>
          </p:cNvPr>
          <p:cNvSpPr txBox="1"/>
          <p:nvPr/>
        </p:nvSpPr>
        <p:spPr>
          <a:xfrm>
            <a:off x="242567" y="148935"/>
            <a:ext cx="11343074" cy="5955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3600" b="1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Ключові зміни:</a:t>
            </a:r>
          </a:p>
          <a:p>
            <a:endParaRPr lang="az-Cyrl-AZ" dirty="0"/>
          </a:p>
          <a:p>
            <a:pPr>
              <a:lnSpc>
                <a:spcPct val="150000"/>
              </a:lnSpc>
            </a:pPr>
            <a:r>
              <a:rPr lang="az-Cyrl-AZ" sz="2400" b="1" i="1" dirty="0"/>
              <a:t>- </a:t>
            </a:r>
            <a:r>
              <a:rPr lang="az-Cyrl-AZ" sz="2800" b="1" i="1" dirty="0">
                <a:solidFill>
                  <a:schemeClr val="bg2">
                    <a:lumMod val="50000"/>
                  </a:schemeClr>
                </a:solidFill>
              </a:rPr>
              <a:t>З’явиться єдина цифрова платформа для суб'єктів підвищення кваліфікації та педагогічних працівників</a:t>
            </a:r>
            <a:endParaRPr lang="az-Cyrl-AZ" sz="2400" b="1" i="1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az-Cyrl-AZ" dirty="0"/>
          </a:p>
          <a:p>
            <a:pPr>
              <a:lnSpc>
                <a:spcPct val="150000"/>
              </a:lnSpc>
            </a:pPr>
            <a:r>
              <a:rPr lang="az-Cyrl-AZ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az-Cyrl-AZ" sz="2800" b="1" i="1" dirty="0">
                <a:solidFill>
                  <a:schemeClr val="bg2">
                    <a:lumMod val="50000"/>
                  </a:schemeClr>
                </a:solidFill>
              </a:rPr>
              <a:t>До єдиної державної платформи професійного розвитку  всі суб’єкти підвищення кваліфікації вноситимуть:</a:t>
            </a:r>
          </a:p>
          <a:p>
            <a:pPr marL="5289550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4489450" algn="l"/>
              </a:tabLst>
            </a:pPr>
            <a:r>
              <a:rPr lang="az-Cyrl-AZ" sz="2400" b="1" i="1" dirty="0">
                <a:solidFill>
                  <a:schemeClr val="accent1">
                    <a:lumMod val="75000"/>
                  </a:schemeClr>
                </a:solidFill>
              </a:rPr>
              <a:t>інформацію про свої програми навчання;</a:t>
            </a:r>
          </a:p>
          <a:p>
            <a:pPr marL="5289550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4489450" algn="l"/>
              </a:tabLst>
            </a:pPr>
            <a:r>
              <a:rPr lang="az-Cyrl-AZ" sz="2400" b="1" i="1" dirty="0">
                <a:solidFill>
                  <a:schemeClr val="accent1">
                    <a:lumMod val="75000"/>
                  </a:schemeClr>
                </a:solidFill>
              </a:rPr>
              <a:t>дані про видані сертифікати;</a:t>
            </a:r>
          </a:p>
          <a:p>
            <a:pPr marL="5289550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4489450" algn="l"/>
              </a:tabLst>
            </a:pPr>
            <a:r>
              <a:rPr lang="az-Cyrl-AZ" sz="2400" b="1" i="1" dirty="0">
                <a:solidFill>
                  <a:schemeClr val="accent1">
                    <a:lumMod val="75000"/>
                  </a:schemeClr>
                </a:solidFill>
              </a:rPr>
              <a:t>інформацію про ліцензії та акредитації.</a:t>
            </a:r>
          </a:p>
          <a:p>
            <a:endParaRPr lang="az-Cyrl-AZ" sz="2400" b="1" i="1" dirty="0"/>
          </a:p>
        </p:txBody>
      </p:sp>
    </p:spTree>
    <p:extLst>
      <p:ext uri="{BB962C8B-B14F-4D97-AF65-F5344CB8AC3E}">
        <p14:creationId xmlns:p14="http://schemas.microsoft.com/office/powerpoint/2010/main" val="3120479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3129BF-53AF-7862-6A66-CB44895AC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DC088E-D6A3-1C91-DA5C-CCF21CF366BE}"/>
              </a:ext>
            </a:extLst>
          </p:cNvPr>
          <p:cNvSpPr txBox="1"/>
          <p:nvPr/>
        </p:nvSpPr>
        <p:spPr>
          <a:xfrm>
            <a:off x="159438" y="311615"/>
            <a:ext cx="5936561" cy="5944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3600" b="1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Ключові зміни:</a:t>
            </a:r>
          </a:p>
          <a:p>
            <a:endParaRPr lang="az-Cyrl-AZ" dirty="0"/>
          </a:p>
          <a:p>
            <a:pPr>
              <a:lnSpc>
                <a:spcPct val="150000"/>
              </a:lnSpc>
            </a:pPr>
            <a:r>
              <a:rPr lang="az-Cyrl-AZ" sz="2400" b="1" i="1" dirty="0"/>
              <a:t>- </a:t>
            </a:r>
            <a:r>
              <a:rPr lang="az-Cyrl-AZ" sz="2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Хто може проводити курси</a:t>
            </a:r>
          </a:p>
          <a:p>
            <a:pPr>
              <a:lnSpc>
                <a:spcPct val="150000"/>
              </a:lnSpc>
            </a:pPr>
            <a:r>
              <a:rPr lang="az-Cyrl-AZ" sz="2400" b="1" i="1" dirty="0">
                <a:solidFill>
                  <a:schemeClr val="bg2">
                    <a:lumMod val="50000"/>
                  </a:schemeClr>
                </a:solidFill>
              </a:rPr>
              <a:t>Чітко визначено суб'єктів підвищення кваліфікації:</a:t>
            </a:r>
          </a:p>
          <a:p>
            <a:pPr marL="3540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z-Cyrl-AZ" sz="2400" b="1" i="1" dirty="0">
                <a:solidFill>
                  <a:srgbClr val="254275"/>
                </a:solidFill>
              </a:rPr>
              <a:t>заклади освіти (їхні структурні підрозділи);</a:t>
            </a:r>
          </a:p>
          <a:p>
            <a:pPr marL="3540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z-Cyrl-AZ" sz="2400" b="1" i="1" dirty="0">
                <a:solidFill>
                  <a:srgbClr val="254275"/>
                </a:solidFill>
              </a:rPr>
              <a:t>наукові установи;</a:t>
            </a:r>
          </a:p>
          <a:p>
            <a:pPr marL="3540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z-Cyrl-AZ" sz="2400" b="1" i="1" dirty="0">
                <a:solidFill>
                  <a:srgbClr val="254275"/>
                </a:solidFill>
              </a:rPr>
              <a:t>юридичні особи;</a:t>
            </a:r>
          </a:p>
          <a:p>
            <a:pPr marL="3540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z-Cyrl-AZ" sz="2400" b="1" i="1" dirty="0">
                <a:solidFill>
                  <a:srgbClr val="254275"/>
                </a:solidFill>
              </a:rPr>
              <a:t>ФОПи, що провадять освітню діяльність з підвищення   кваліфікації</a:t>
            </a:r>
            <a:r>
              <a:rPr lang="az-Cyrl-AZ" sz="2000" b="1" i="1" dirty="0">
                <a:solidFill>
                  <a:srgbClr val="254275"/>
                </a:solidFill>
              </a:rPr>
              <a:t>.</a:t>
            </a:r>
          </a:p>
        </p:txBody>
      </p:sp>
      <p:grpSp>
        <p:nvGrpSpPr>
          <p:cNvPr id="6" name="Групувати 5">
            <a:extLst>
              <a:ext uri="{FF2B5EF4-FFF2-40B4-BE49-F238E27FC236}">
                <a16:creationId xmlns:a16="http://schemas.microsoft.com/office/drawing/2014/main" id="{BAD77882-8A68-F427-803F-5FCF1F24E9F1}"/>
              </a:ext>
            </a:extLst>
          </p:cNvPr>
          <p:cNvGrpSpPr/>
          <p:nvPr/>
        </p:nvGrpSpPr>
        <p:grpSpPr>
          <a:xfrm>
            <a:off x="5794359" y="664254"/>
            <a:ext cx="6918751" cy="5275309"/>
            <a:chOff x="5794359" y="664254"/>
            <a:chExt cx="6918751" cy="5275309"/>
          </a:xfrm>
        </p:grpSpPr>
        <p:pic>
          <p:nvPicPr>
            <p:cNvPr id="2" name="Рисунок 1">
              <a:extLst>
                <a:ext uri="{FF2B5EF4-FFF2-40B4-BE49-F238E27FC236}">
                  <a16:creationId xmlns:a16="http://schemas.microsoft.com/office/drawing/2014/main" id="{8AAF3883-94E0-7E92-1AB2-2920A52AB9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94359" y="664254"/>
              <a:ext cx="6918751" cy="5275309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541F2B5-E187-637F-D793-9D282B92CC0A}"/>
                </a:ext>
              </a:extLst>
            </p:cNvPr>
            <p:cNvSpPr txBox="1"/>
            <p:nvPr/>
          </p:nvSpPr>
          <p:spPr>
            <a:xfrm>
              <a:off x="6626943" y="842634"/>
              <a:ext cx="5171767" cy="3447098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r>
                <a:rPr lang="az-Cyrl-AZ" sz="2000" dirty="0"/>
                <a:t>9. </a:t>
              </a:r>
              <a:r>
                <a:rPr lang="az-Cyrl-AZ" sz="2200" b="1" i="1" dirty="0">
                  <a:solidFill>
                    <a:schemeClr val="bg2">
                      <a:lumMod val="50000"/>
                    </a:schemeClr>
                  </a:solidFill>
                </a:rPr>
                <a:t>Суб’єктом підвищення кваліфікації є заклад освіти (його структурний підрозділ), наукова установа, інша юридична особа чи фізична особа - підприємець, що провадить</a:t>
              </a:r>
            </a:p>
            <a:p>
              <a:r>
                <a:rPr lang="az-Cyrl-AZ" sz="2200" b="1" i="1" dirty="0">
                  <a:solidFill>
                    <a:schemeClr val="bg2">
                      <a:lumMod val="50000"/>
                    </a:schemeClr>
                  </a:solidFill>
                </a:rPr>
                <a:t>освітню діяльність із підвищення кваліфікації педагогічних та/або науково-педагогічних працівників відповідно до цього Порядку</a:t>
              </a:r>
              <a:r>
                <a:rPr lang="az-Cyrl-AZ" sz="2000" b="1" i="1" dirty="0"/>
                <a:t>.</a:t>
              </a:r>
            </a:p>
            <a:p>
              <a:r>
                <a:rPr lang="uk-UA" sz="1400" b="1" i="1" dirty="0"/>
                <a:t>  </a:t>
              </a:r>
              <a:endParaRPr lang="ru-UA" sz="1400" b="1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539254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8A69B2-EE1C-77FE-6AE1-F7381A09E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337A498-D887-CE6A-7E31-180E4ECDB078}"/>
              </a:ext>
            </a:extLst>
          </p:cNvPr>
          <p:cNvSpPr txBox="1"/>
          <p:nvPr/>
        </p:nvSpPr>
        <p:spPr>
          <a:xfrm>
            <a:off x="108937" y="245806"/>
            <a:ext cx="4227089" cy="6101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320"/>
              </a:lnSpc>
            </a:pPr>
            <a:r>
              <a:rPr lang="az-Cyrl-AZ" sz="3600" b="1" i="1" dirty="0">
                <a:solidFill>
                  <a:schemeClr val="accent3">
                    <a:lumMod val="50000"/>
                  </a:schemeClr>
                </a:solidFill>
              </a:rPr>
              <a:t>Ключові зміни:</a:t>
            </a:r>
          </a:p>
          <a:p>
            <a:pPr>
              <a:lnSpc>
                <a:spcPts val="4320"/>
              </a:lnSpc>
            </a:pPr>
            <a:endParaRPr lang="az-Cyrl-AZ" dirty="0"/>
          </a:p>
          <a:p>
            <a:pPr>
              <a:lnSpc>
                <a:spcPts val="4320"/>
              </a:lnSpc>
            </a:pPr>
            <a:r>
              <a:rPr lang="az-Cyrl-AZ" sz="2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Супервізія як підвищення кваліфікації</a:t>
            </a:r>
          </a:p>
          <a:p>
            <a:pPr>
              <a:lnSpc>
                <a:spcPts val="4320"/>
              </a:lnSpc>
            </a:pPr>
            <a:r>
              <a:rPr lang="az-Cyrl-AZ" sz="2400" b="1" i="1" dirty="0">
                <a:solidFill>
                  <a:schemeClr val="bg2">
                    <a:lumMod val="50000"/>
                  </a:schemeClr>
                </a:solidFill>
              </a:rPr>
              <a:t>Тепер супервізію офіційно визнано однією з форм підвищення кваліфікації. До 30 годин на рік роботи з супервізором можуть бути зараховані як професійний розвиток. </a:t>
            </a:r>
            <a:endParaRPr lang="az-Cyrl-AZ" dirty="0"/>
          </a:p>
        </p:txBody>
      </p:sp>
      <p:grpSp>
        <p:nvGrpSpPr>
          <p:cNvPr id="16" name="Групувати 15">
            <a:extLst>
              <a:ext uri="{FF2B5EF4-FFF2-40B4-BE49-F238E27FC236}">
                <a16:creationId xmlns:a16="http://schemas.microsoft.com/office/drawing/2014/main" id="{9ED4F16B-06EF-C207-1E3B-CD3A94E4CBF2}"/>
              </a:ext>
            </a:extLst>
          </p:cNvPr>
          <p:cNvGrpSpPr/>
          <p:nvPr/>
        </p:nvGrpSpPr>
        <p:grpSpPr>
          <a:xfrm>
            <a:off x="4070554" y="147859"/>
            <a:ext cx="8799871" cy="6710141"/>
            <a:chOff x="4070554" y="147859"/>
            <a:chExt cx="8799871" cy="6710141"/>
          </a:xfrm>
        </p:grpSpPr>
        <p:pic>
          <p:nvPicPr>
            <p:cNvPr id="15" name="Рисунок 14">
              <a:extLst>
                <a:ext uri="{FF2B5EF4-FFF2-40B4-BE49-F238E27FC236}">
                  <a16:creationId xmlns:a16="http://schemas.microsoft.com/office/drawing/2014/main" id="{58A03A12-9C20-1499-E6E8-5951D66B6A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349" t="16077" r="33640" b="19983"/>
            <a:stretch>
              <a:fillRect/>
            </a:stretch>
          </p:blipFill>
          <p:spPr>
            <a:xfrm>
              <a:off x="4070554" y="147859"/>
              <a:ext cx="8799871" cy="6710141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3027AF2-20EA-019B-EA1E-CE9D8F30EF17}"/>
                </a:ext>
              </a:extLst>
            </p:cNvPr>
            <p:cNvSpPr txBox="1"/>
            <p:nvPr/>
          </p:nvSpPr>
          <p:spPr>
            <a:xfrm>
              <a:off x="5083278" y="403124"/>
              <a:ext cx="6626942" cy="4262705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r>
                <a:rPr lang="az-Cyrl-AZ" dirty="0"/>
                <a:t>26</a:t>
              </a:r>
              <a:r>
                <a:rPr lang="az-Cyrl-AZ" dirty="0">
                  <a:solidFill>
                    <a:schemeClr val="bg2">
                      <a:lumMod val="50000"/>
                    </a:schemeClr>
                  </a:solidFill>
                </a:rPr>
                <a:t>. </a:t>
              </a:r>
              <a:r>
                <a:rPr lang="az-Cyrl-AZ" sz="2000" i="1" dirty="0">
                  <a:solidFill>
                    <a:schemeClr val="bg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Окремі види діяльності педагогічних і науково-педагогічних працівників, а саме участь у програмах академічної мобільності, наукове стажування, самоосвіта, здобуття наукового ступеня, вищої освіти, а для педагогічних працівників - також проходження</a:t>
              </a:r>
            </a:p>
            <a:p>
              <a:pPr algn="just"/>
              <a:r>
                <a:rPr lang="az-Cyrl-AZ" sz="2000" i="1" dirty="0">
                  <a:solidFill>
                    <a:schemeClr val="bg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супервізії, можуть бути визнані як підвищення кваліфікації відповідно до цього Порядку.</a:t>
              </a:r>
            </a:p>
            <a:p>
              <a:endParaRPr lang="az-Cyrl-AZ" sz="11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az-Cyrl-AZ" sz="2000" i="1" dirty="0">
                  <a:solidFill>
                    <a:schemeClr val="bg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Процедура зарахування окремих видів діяльності, їх результатів та обсяг підвищення кваліфікації педагогічних та науково-педагогічних працівників закладів вищої освіти</a:t>
              </a:r>
            </a:p>
            <a:p>
              <a:r>
                <a:rPr lang="az-Cyrl-AZ" sz="2000" i="1" dirty="0">
                  <a:solidFill>
                    <a:schemeClr val="bg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визначаються педагогічними (вченими) радами відповідних закладів освіти</a:t>
              </a:r>
              <a:r>
                <a:rPr lang="az-Cyrl-AZ" sz="20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endParaRPr lang="ru-UA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086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6DE338-A616-8FDC-5AAB-2AB1BFEDF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B328E3-35F3-B516-FE53-12A99E1BFA7C}"/>
              </a:ext>
            </a:extLst>
          </p:cNvPr>
          <p:cNvSpPr txBox="1"/>
          <p:nvPr/>
        </p:nvSpPr>
        <p:spPr>
          <a:xfrm>
            <a:off x="197427" y="202565"/>
            <a:ext cx="4492559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3600" b="1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Ключові зміни</a:t>
            </a:r>
            <a:r>
              <a:rPr lang="az-Cyrl-AZ" sz="3600" dirty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endParaRPr lang="az-Cyrl-AZ" dirty="0"/>
          </a:p>
          <a:p>
            <a:endParaRPr lang="az-Cyrl-AZ" dirty="0"/>
          </a:p>
          <a:p>
            <a:r>
              <a:rPr lang="az-Cyrl-AZ" sz="2400" b="1" i="1" dirty="0">
                <a:solidFill>
                  <a:schemeClr val="bg2">
                    <a:lumMod val="50000"/>
                  </a:schemeClr>
                </a:solidFill>
              </a:rPr>
              <a:t>Суб’єкти підвищення кваліфікації матимуть більше свободи у виборі форматів навчання</a:t>
            </a:r>
          </a:p>
          <a:p>
            <a:endParaRPr lang="az-Cyrl-AZ" sz="2400" b="1" i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az-Cyrl-AZ" sz="2400" b="1" i="1" dirty="0">
                <a:solidFill>
                  <a:schemeClr val="bg2">
                    <a:lumMod val="50000"/>
                  </a:schemeClr>
                </a:solidFill>
              </a:rPr>
              <a:t>Вони зможуть проводити навчання у своїх закладах чи офісах, на місцях роботи педагогів або онлайн — залежно від умов програми.</a:t>
            </a:r>
          </a:p>
          <a:p>
            <a:endParaRPr lang="az-Cyrl-AZ" dirty="0"/>
          </a:p>
        </p:txBody>
      </p:sp>
      <p:grpSp>
        <p:nvGrpSpPr>
          <p:cNvPr id="10" name="Групувати 9">
            <a:extLst>
              <a:ext uri="{FF2B5EF4-FFF2-40B4-BE49-F238E27FC236}">
                <a16:creationId xmlns:a16="http://schemas.microsoft.com/office/drawing/2014/main" id="{4204A6BF-793B-C58A-9F3C-6D437169A3BB}"/>
              </a:ext>
            </a:extLst>
          </p:cNvPr>
          <p:cNvGrpSpPr/>
          <p:nvPr/>
        </p:nvGrpSpPr>
        <p:grpSpPr>
          <a:xfrm>
            <a:off x="4222562" y="491613"/>
            <a:ext cx="8349737" cy="6366386"/>
            <a:chOff x="4222562" y="491613"/>
            <a:chExt cx="8349737" cy="6366386"/>
          </a:xfrm>
        </p:grpSpPr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38EE6FCD-F601-4B02-BBAC-7AF3892CA1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22562" y="491613"/>
              <a:ext cx="8349737" cy="636638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3B36DA8-0F6C-5C84-8FF4-871A86C652CE}"/>
                </a:ext>
              </a:extLst>
            </p:cNvPr>
            <p:cNvSpPr txBox="1"/>
            <p:nvPr/>
          </p:nvSpPr>
          <p:spPr>
            <a:xfrm>
              <a:off x="5260258" y="884906"/>
              <a:ext cx="6174657" cy="3847207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r>
                <a:rPr lang="az-Cyrl-AZ" sz="24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9</a:t>
              </a:r>
              <a:r>
                <a:rPr lang="az-Cyrl-AZ" sz="2400" dirty="0"/>
                <a:t>. </a:t>
              </a:r>
              <a:r>
                <a:rPr lang="az-Cyrl-AZ" sz="2200" b="1" i="1" dirty="0">
                  <a:solidFill>
                    <a:schemeClr val="bg2">
                      <a:lumMod val="50000"/>
                    </a:schemeClr>
                  </a:solidFill>
                </a:rPr>
                <a:t>Суб’єкт підвищення кваліфікації може організовувати підвищення кваліфікаціїза своїм</a:t>
              </a:r>
            </a:p>
            <a:p>
              <a:r>
                <a:rPr lang="az-Cyrl-AZ" sz="2200" b="1" i="1" dirty="0">
                  <a:solidFill>
                    <a:schemeClr val="bg2">
                      <a:lumMod val="50000"/>
                    </a:schemeClr>
                  </a:solidFill>
                </a:rPr>
                <a:t>місцезнаходженням та/або за місцем роботи педагогічних і науково-педагогічних</a:t>
              </a:r>
            </a:p>
            <a:p>
              <a:r>
                <a:rPr lang="az-Cyrl-AZ" sz="2200" b="1" i="1" dirty="0">
                  <a:solidFill>
                    <a:schemeClr val="bg2">
                      <a:lumMod val="50000"/>
                    </a:schemeClr>
                  </a:solidFill>
                </a:rPr>
                <a:t>працівників, за іншим місцем (місцями) та/або дистанційно, зокрема із використанням</a:t>
              </a:r>
            </a:p>
            <a:p>
              <a:r>
                <a:rPr lang="az-Cyrl-AZ" sz="2200" b="1" i="1" dirty="0">
                  <a:solidFill>
                    <a:schemeClr val="bg2">
                      <a:lumMod val="50000"/>
                    </a:schemeClr>
                  </a:solidFill>
                </a:rPr>
                <a:t>технологій дистанційного навчання, в разі, коли це передбачено договором та/або</a:t>
              </a:r>
            </a:p>
            <a:p>
              <a:r>
                <a:rPr lang="az-Cyrl-AZ" sz="2200" b="1" i="1" dirty="0">
                  <a:solidFill>
                    <a:schemeClr val="bg2">
                      <a:lumMod val="50000"/>
                    </a:schemeClr>
                  </a:solidFill>
                </a:rPr>
                <a:t>відповідною програмою підвищення кваліфікації.</a:t>
              </a:r>
              <a:endParaRPr lang="ru-UA" sz="2200" b="1" i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39242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361</Words>
  <Application>Microsoft Office PowerPoint</Application>
  <PresentationFormat>Широкий екран</PresentationFormat>
  <Paragraphs>42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25</cp:revision>
  <dcterms:created xsi:type="dcterms:W3CDTF">2025-11-12T11:48:15Z</dcterms:created>
  <dcterms:modified xsi:type="dcterms:W3CDTF">2025-11-13T10:10:13Z</dcterms:modified>
</cp:coreProperties>
</file>