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 Bold" panose="020B0604020202020204" charset="0"/>
      <p:regular r:id="rId18"/>
    </p:embeddedFont>
    <p:embeddedFont>
      <p:font typeface="Fira Sans Heavy" panose="020B0604020202020204" charset="0"/>
      <p:regular r:id="rId19"/>
    </p:embeddedFont>
    <p:embeddedFont>
      <p:font typeface="Poppins Heavy" panose="020B0604020202020204" charset="0"/>
      <p:regular r:id="rId20"/>
    </p:embeddedFont>
    <p:embeddedFont>
      <p:font typeface="HK Grotesk Bold" panose="020B0604020202020204" charset="-52"/>
      <p:regular r:id="rId21"/>
    </p:embeddedFont>
    <p:embeddedFont>
      <p:font typeface="Poppin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883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svg"/><Relationship Id="rId4" Type="http://schemas.openxmlformats.org/officeDocument/2006/relationships/image" Target="../media/image5.sv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21.sv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6.sv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3175321">
            <a:off x="-1272731" y="5160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0" y="0"/>
                </a:lnTo>
                <a:lnTo>
                  <a:pt x="5189120" y="2594561"/>
                </a:lnTo>
                <a:lnTo>
                  <a:pt x="0" y="2594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6547" y="6211638"/>
            <a:ext cx="2557442" cy="4019556"/>
          </a:xfrm>
          <a:custGeom>
            <a:avLst/>
            <a:gdLst/>
            <a:ahLst/>
            <a:cxnLst/>
            <a:rect l="l" t="t" r="r" b="b"/>
            <a:pathLst>
              <a:path w="2557442" h="4019556">
                <a:moveTo>
                  <a:pt x="0" y="0"/>
                </a:moveTo>
                <a:lnTo>
                  <a:pt x="2557442" y="0"/>
                </a:lnTo>
                <a:lnTo>
                  <a:pt x="2557442" y="4019556"/>
                </a:lnTo>
                <a:lnTo>
                  <a:pt x="0" y="4019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387048" y="0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35305" y="5414650"/>
            <a:ext cx="3578421" cy="4324376"/>
          </a:xfrm>
          <a:custGeom>
            <a:avLst/>
            <a:gdLst/>
            <a:ahLst/>
            <a:cxnLst/>
            <a:rect l="l" t="t" r="r" b="b"/>
            <a:pathLst>
              <a:path w="3578421" h="4324376">
                <a:moveTo>
                  <a:pt x="0" y="0"/>
                </a:moveTo>
                <a:lnTo>
                  <a:pt x="3578421" y="0"/>
                </a:lnTo>
                <a:lnTo>
                  <a:pt x="3578421" y="4324376"/>
                </a:lnTo>
                <a:lnTo>
                  <a:pt x="0" y="4324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987876" flipH="1">
            <a:off x="779802" y="1580586"/>
            <a:ext cx="3956349" cy="2180938"/>
          </a:xfrm>
          <a:custGeom>
            <a:avLst/>
            <a:gdLst/>
            <a:ahLst/>
            <a:cxnLst/>
            <a:rect l="l" t="t" r="r" b="b"/>
            <a:pathLst>
              <a:path w="3956349" h="2180938">
                <a:moveTo>
                  <a:pt x="3956349" y="0"/>
                </a:moveTo>
                <a:lnTo>
                  <a:pt x="0" y="0"/>
                </a:lnTo>
                <a:lnTo>
                  <a:pt x="0" y="2180937"/>
                </a:lnTo>
                <a:lnTo>
                  <a:pt x="3956349" y="2180937"/>
                </a:lnTo>
                <a:lnTo>
                  <a:pt x="3956349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12890" y="681090"/>
            <a:ext cx="1008940" cy="989262"/>
          </a:xfrm>
          <a:custGeom>
            <a:avLst/>
            <a:gdLst/>
            <a:ahLst/>
            <a:cxnLst/>
            <a:rect l="l" t="t" r="r" b="b"/>
            <a:pathLst>
              <a:path w="1008940" h="989262">
                <a:moveTo>
                  <a:pt x="0" y="0"/>
                </a:moveTo>
                <a:lnTo>
                  <a:pt x="1008939" y="0"/>
                </a:lnTo>
                <a:lnTo>
                  <a:pt x="1008939" y="989262"/>
                </a:lnTo>
                <a:lnTo>
                  <a:pt x="0" y="9892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02359" y="3068090"/>
            <a:ext cx="17110904" cy="6670936"/>
            <a:chOff x="0" y="0"/>
            <a:chExt cx="4506576" cy="7549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506576" cy="754905"/>
            </a:xfrm>
            <a:custGeom>
              <a:avLst/>
              <a:gdLst/>
              <a:ahLst/>
              <a:cxnLst/>
              <a:rect l="l" t="t" r="r" b="b"/>
              <a:pathLst>
                <a:path w="4506576" h="754905">
                  <a:moveTo>
                    <a:pt x="0" y="0"/>
                  </a:moveTo>
                  <a:lnTo>
                    <a:pt x="4506576" y="0"/>
                  </a:lnTo>
                  <a:lnTo>
                    <a:pt x="4506576" y="754905"/>
                  </a:lnTo>
                  <a:lnTo>
                    <a:pt x="0" y="7549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B5796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4506576" cy="726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78877" y="3764401"/>
            <a:ext cx="14045638" cy="508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8000" b="1" u="none" strike="noStrike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ФОРМУВАННЯ КУЛЬТУРИ АКАДЕМІЧНОЇ ДОБРОЧЕСНОСТІ СЕРЕД УЧАСНИКІВ ОСВІТНЬОГО ПРОЦЕСУ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53616" y="-469708"/>
            <a:ext cx="3922416" cy="6164897"/>
          </a:xfrm>
          <a:custGeom>
            <a:avLst/>
            <a:gdLst/>
            <a:ahLst/>
            <a:cxnLst/>
            <a:rect l="l" t="t" r="r" b="b"/>
            <a:pathLst>
              <a:path w="3922416" h="6164897">
                <a:moveTo>
                  <a:pt x="0" y="6164897"/>
                </a:moveTo>
                <a:lnTo>
                  <a:pt x="3922416" y="6164897"/>
                </a:lnTo>
                <a:lnTo>
                  <a:pt x="3922416" y="0"/>
                </a:lnTo>
                <a:lnTo>
                  <a:pt x="0" y="0"/>
                </a:lnTo>
                <a:lnTo>
                  <a:pt x="0" y="61648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173782" y="-469708"/>
            <a:ext cx="14455120" cy="10881232"/>
            <a:chOff x="0" y="0"/>
            <a:chExt cx="3807110" cy="28658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07110" cy="2865839"/>
            </a:xfrm>
            <a:custGeom>
              <a:avLst/>
              <a:gdLst/>
              <a:ahLst/>
              <a:cxnLst/>
              <a:rect l="l" t="t" r="r" b="b"/>
              <a:pathLst>
                <a:path w="3807110" h="2865839">
                  <a:moveTo>
                    <a:pt x="0" y="0"/>
                  </a:moveTo>
                  <a:lnTo>
                    <a:pt x="3807110" y="0"/>
                  </a:lnTo>
                  <a:lnTo>
                    <a:pt x="3807110" y="2865839"/>
                  </a:lnTo>
                  <a:lnTo>
                    <a:pt x="0" y="28658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52400"/>
              <a:ext cx="3807110" cy="2713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9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365169" y="352438"/>
            <a:ext cx="12283937" cy="18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8"/>
              </a:lnSpc>
              <a:spcBef>
                <a:spcPct val="0"/>
              </a:spcBef>
            </a:pPr>
            <a:r>
              <a:rPr lang="en-US" sz="7200" b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РЕК</a:t>
            </a:r>
            <a:r>
              <a:rPr lang="en-US" sz="7200" b="1" u="none" strike="noStrike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ОМЕНДАЦІЇ ДЛЯ ВПРОВАДЖЕННЯ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341246" y="3298525"/>
            <a:ext cx="6751830" cy="4185166"/>
            <a:chOff x="0" y="0"/>
            <a:chExt cx="1778260" cy="11022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8260" cy="1102266"/>
            </a:xfrm>
            <a:custGeom>
              <a:avLst/>
              <a:gdLst/>
              <a:ahLst/>
              <a:cxnLst/>
              <a:rect l="l" t="t" r="r" b="b"/>
              <a:pathLst>
                <a:path w="1778260" h="1102266">
                  <a:moveTo>
                    <a:pt x="19493" y="0"/>
                  </a:moveTo>
                  <a:lnTo>
                    <a:pt x="1758767" y="0"/>
                  </a:lnTo>
                  <a:cubicBezTo>
                    <a:pt x="1763937" y="0"/>
                    <a:pt x="1768895" y="2054"/>
                    <a:pt x="1772550" y="5709"/>
                  </a:cubicBezTo>
                  <a:cubicBezTo>
                    <a:pt x="1776206" y="9365"/>
                    <a:pt x="1778260" y="14323"/>
                    <a:pt x="1778260" y="19493"/>
                  </a:cubicBezTo>
                  <a:lnTo>
                    <a:pt x="1778260" y="1082773"/>
                  </a:lnTo>
                  <a:cubicBezTo>
                    <a:pt x="1778260" y="1087943"/>
                    <a:pt x="1776206" y="1092901"/>
                    <a:pt x="1772550" y="1096557"/>
                  </a:cubicBezTo>
                  <a:cubicBezTo>
                    <a:pt x="1768895" y="1100212"/>
                    <a:pt x="1763937" y="1102266"/>
                    <a:pt x="1758767" y="1102266"/>
                  </a:cubicBezTo>
                  <a:lnTo>
                    <a:pt x="19493" y="1102266"/>
                  </a:lnTo>
                  <a:cubicBezTo>
                    <a:pt x="14323" y="1102266"/>
                    <a:pt x="9365" y="1100212"/>
                    <a:pt x="5709" y="1096557"/>
                  </a:cubicBezTo>
                  <a:cubicBezTo>
                    <a:pt x="2054" y="1092901"/>
                    <a:pt x="0" y="1087943"/>
                    <a:pt x="0" y="1082773"/>
                  </a:cubicBezTo>
                  <a:lnTo>
                    <a:pt x="0" y="19493"/>
                  </a:lnTo>
                  <a:cubicBezTo>
                    <a:pt x="0" y="14323"/>
                    <a:pt x="2054" y="9365"/>
                    <a:pt x="5709" y="5709"/>
                  </a:cubicBezTo>
                  <a:cubicBezTo>
                    <a:pt x="9365" y="2054"/>
                    <a:pt x="14323" y="0"/>
                    <a:pt x="19493" y="0"/>
                  </a:cubicBezTo>
                  <a:close/>
                </a:path>
              </a:pathLst>
            </a:custGeom>
            <a:solidFill>
              <a:srgbClr val="D5ECF0"/>
            </a:solidFill>
            <a:ln w="38100" cap="sq">
              <a:solidFill>
                <a:srgbClr val="5E17EB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1778260" cy="107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685761" y="3782668"/>
            <a:ext cx="6062799" cy="347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Елементи рефлексії</a:t>
            </a:r>
          </a:p>
          <a:p>
            <a:pPr algn="just">
              <a:lnSpc>
                <a:spcPts val="1680"/>
              </a:lnSpc>
            </a:pPr>
            <a:endParaRPr lang="en-US" sz="3299" b="1">
              <a:solidFill>
                <a:srgbClr val="E4844E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З</a:t>
            </a:r>
            <a:r>
              <a:rPr lang="en-US" sz="3000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апровадити у завданнях коротке пояснення, як студент використовував джерела чи інструменти (зокрема ШІ).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 strike="noStrike">
              <a:solidFill>
                <a:srgbClr val="2B57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1401342" y="3298525"/>
            <a:ext cx="6471638" cy="4185166"/>
            <a:chOff x="0" y="0"/>
            <a:chExt cx="1704464" cy="11022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04464" cy="1102266"/>
            </a:xfrm>
            <a:custGeom>
              <a:avLst/>
              <a:gdLst/>
              <a:ahLst/>
              <a:cxnLst/>
              <a:rect l="l" t="t" r="r" b="b"/>
              <a:pathLst>
                <a:path w="1704464" h="1102266">
                  <a:moveTo>
                    <a:pt x="20337" y="0"/>
                  </a:moveTo>
                  <a:lnTo>
                    <a:pt x="1684128" y="0"/>
                  </a:lnTo>
                  <a:cubicBezTo>
                    <a:pt x="1695359" y="0"/>
                    <a:pt x="1704464" y="9105"/>
                    <a:pt x="1704464" y="20337"/>
                  </a:cubicBezTo>
                  <a:lnTo>
                    <a:pt x="1704464" y="1081929"/>
                  </a:lnTo>
                  <a:cubicBezTo>
                    <a:pt x="1704464" y="1093161"/>
                    <a:pt x="1695359" y="1102266"/>
                    <a:pt x="1684128" y="1102266"/>
                  </a:cubicBezTo>
                  <a:lnTo>
                    <a:pt x="20337" y="1102266"/>
                  </a:lnTo>
                  <a:cubicBezTo>
                    <a:pt x="9105" y="1102266"/>
                    <a:pt x="0" y="1093161"/>
                    <a:pt x="0" y="1081929"/>
                  </a:cubicBezTo>
                  <a:lnTo>
                    <a:pt x="0" y="20337"/>
                  </a:lnTo>
                  <a:cubicBezTo>
                    <a:pt x="0" y="9105"/>
                    <a:pt x="9105" y="0"/>
                    <a:pt x="20337" y="0"/>
                  </a:cubicBezTo>
                  <a:close/>
                </a:path>
              </a:pathLst>
            </a:custGeom>
            <a:solidFill>
              <a:srgbClr val="D5ECF0"/>
            </a:solidFill>
            <a:ln w="38100" cap="sq">
              <a:solidFill>
                <a:srgbClr val="5E17EB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1704464" cy="1073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748886" y="3782668"/>
            <a:ext cx="5572413" cy="347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Методичні рекомендації</a:t>
            </a:r>
          </a:p>
          <a:p>
            <a:pPr algn="just">
              <a:lnSpc>
                <a:spcPts val="1680"/>
              </a:lnSpc>
            </a:pPr>
            <a:endParaRPr lang="en-US" sz="3299" b="1">
              <a:solidFill>
                <a:srgbClr val="E4844E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Підготу</a:t>
            </a:r>
            <a:r>
              <a:rPr lang="en-US" sz="3000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вати матеріали для викладачів щодо розпізнавання та профілактики академічних порушень.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484787" y="7731178"/>
            <a:ext cx="13388193" cy="2231875"/>
            <a:chOff x="0" y="0"/>
            <a:chExt cx="3526108" cy="5878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26108" cy="587819"/>
            </a:xfrm>
            <a:custGeom>
              <a:avLst/>
              <a:gdLst/>
              <a:ahLst/>
              <a:cxnLst/>
              <a:rect l="l" t="t" r="r" b="b"/>
              <a:pathLst>
                <a:path w="3526108" h="587819">
                  <a:moveTo>
                    <a:pt x="9831" y="0"/>
                  </a:moveTo>
                  <a:lnTo>
                    <a:pt x="3516278" y="0"/>
                  </a:lnTo>
                  <a:cubicBezTo>
                    <a:pt x="3518885" y="0"/>
                    <a:pt x="3521385" y="1036"/>
                    <a:pt x="3523229" y="2879"/>
                  </a:cubicBezTo>
                  <a:cubicBezTo>
                    <a:pt x="3525073" y="4723"/>
                    <a:pt x="3526108" y="7223"/>
                    <a:pt x="3526108" y="9831"/>
                  </a:cubicBezTo>
                  <a:lnTo>
                    <a:pt x="3526108" y="577989"/>
                  </a:lnTo>
                  <a:cubicBezTo>
                    <a:pt x="3526108" y="583418"/>
                    <a:pt x="3521707" y="587819"/>
                    <a:pt x="3516278" y="587819"/>
                  </a:cubicBezTo>
                  <a:lnTo>
                    <a:pt x="9831" y="587819"/>
                  </a:lnTo>
                  <a:cubicBezTo>
                    <a:pt x="4401" y="587819"/>
                    <a:pt x="0" y="583418"/>
                    <a:pt x="0" y="577989"/>
                  </a:cubicBezTo>
                  <a:lnTo>
                    <a:pt x="0" y="9831"/>
                  </a:lnTo>
                  <a:cubicBezTo>
                    <a:pt x="0" y="4401"/>
                    <a:pt x="4401" y="0"/>
                    <a:pt x="9831" y="0"/>
                  </a:cubicBezTo>
                  <a:close/>
                </a:path>
              </a:pathLst>
            </a:custGeom>
            <a:solidFill>
              <a:srgbClr val="D5ECF0"/>
            </a:solidFill>
            <a:ln w="38100" cap="sq">
              <a:solidFill>
                <a:srgbClr val="5E17EB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3526108" cy="559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685761" y="8002362"/>
            <a:ext cx="12635537" cy="229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16"/>
              </a:lnSpc>
              <a:spcBef>
                <a:spcPct val="0"/>
              </a:spcBef>
            </a:pPr>
            <a:r>
              <a:rPr lang="en-US" sz="3511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Ві</a:t>
            </a:r>
            <a:r>
              <a:rPr lang="en-US" sz="3511" b="1" u="none" strike="noStrike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дкрите обговорення</a:t>
            </a:r>
          </a:p>
          <a:p>
            <a:pPr marL="0" lvl="0" indent="0" algn="just">
              <a:lnSpc>
                <a:spcPts val="4337"/>
              </a:lnSpc>
              <a:spcBef>
                <a:spcPct val="0"/>
              </a:spcBef>
            </a:pPr>
            <a:r>
              <a:rPr lang="en-US" sz="3098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Заохочувати студентів до обговорення ролі ШІ та формувати навички етичного використання технологій.</a:t>
            </a:r>
          </a:p>
          <a:p>
            <a:pPr marL="0" lvl="0" indent="0" algn="just">
              <a:lnSpc>
                <a:spcPts val="4337"/>
              </a:lnSpc>
              <a:spcBef>
                <a:spcPct val="0"/>
              </a:spcBef>
            </a:pPr>
            <a:endParaRPr lang="en-US" sz="3098" u="none" strike="noStrike">
              <a:solidFill>
                <a:srgbClr val="2B57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57141" y="755058"/>
            <a:ext cx="3715366" cy="3715366"/>
          </a:xfrm>
          <a:custGeom>
            <a:avLst/>
            <a:gdLst/>
            <a:ahLst/>
            <a:cxnLst/>
            <a:rect l="l" t="t" r="r" b="b"/>
            <a:pathLst>
              <a:path w="3715366" h="3715366">
                <a:moveTo>
                  <a:pt x="0" y="0"/>
                </a:moveTo>
                <a:lnTo>
                  <a:pt x="3715366" y="0"/>
                </a:lnTo>
                <a:lnTo>
                  <a:pt x="3715366" y="3715365"/>
                </a:lnTo>
                <a:lnTo>
                  <a:pt x="0" y="37153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24147" y="-421346"/>
            <a:ext cx="9763853" cy="11991512"/>
            <a:chOff x="0" y="0"/>
            <a:chExt cx="2571550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1550" cy="3158258"/>
            </a:xfrm>
            <a:custGeom>
              <a:avLst/>
              <a:gdLst/>
              <a:ahLst/>
              <a:cxnLst/>
              <a:rect l="l" t="t" r="r" b="b"/>
              <a:pathLst>
                <a:path w="2571550" h="3158258">
                  <a:moveTo>
                    <a:pt x="0" y="0"/>
                  </a:moveTo>
                  <a:lnTo>
                    <a:pt x="2571550" y="0"/>
                  </a:lnTo>
                  <a:lnTo>
                    <a:pt x="2571550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571550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703317">
            <a:off x="209449" y="-1084833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1" y="0"/>
                </a:lnTo>
                <a:lnTo>
                  <a:pt x="518912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3478" y="5143500"/>
            <a:ext cx="7551874" cy="7344198"/>
          </a:xfrm>
          <a:custGeom>
            <a:avLst/>
            <a:gdLst/>
            <a:ahLst/>
            <a:cxnLst/>
            <a:rect l="l" t="t" r="r" b="b"/>
            <a:pathLst>
              <a:path w="7551874" h="7344198">
                <a:moveTo>
                  <a:pt x="0" y="0"/>
                </a:moveTo>
                <a:lnTo>
                  <a:pt x="7551874" y="0"/>
                </a:lnTo>
                <a:lnTo>
                  <a:pt x="7551874" y="7344198"/>
                </a:lnTo>
                <a:lnTo>
                  <a:pt x="0" y="7344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46510" y="2311611"/>
            <a:ext cx="5563035" cy="206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 b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ЧОМУ ЦЕ ВАЖЛИВО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69153" y="1936152"/>
            <a:ext cx="8073841" cy="708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endParaRPr dirty="0"/>
          </a:p>
          <a:p>
            <a:pPr marL="755651" lvl="1" indent="-377825" algn="just">
              <a:lnSpc>
                <a:spcPts val="7000"/>
              </a:lnSpc>
              <a:buFont typeface="Arial"/>
              <a:buChar char="•"/>
            </a:pPr>
            <a:r>
              <a:rPr lang="en-US" sz="3600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Академічна</a:t>
            </a:r>
            <a:r>
              <a:rPr lang="en-US" sz="3600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доброчесність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—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основа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якості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освіти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55651" lvl="1" indent="-377825" algn="just">
              <a:lnSpc>
                <a:spcPts val="7000"/>
              </a:lnSpc>
              <a:buFont typeface="Arial"/>
              <a:buChar char="•"/>
            </a:pP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Формує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довіру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відповідальність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повагу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до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інтелектуальної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праці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755651" lvl="1" indent="-377825" algn="just">
              <a:lnSpc>
                <a:spcPts val="7000"/>
              </a:lnSpc>
              <a:buFont typeface="Arial"/>
              <a:buChar char="•"/>
            </a:pPr>
            <a:r>
              <a:rPr lang="en-US" sz="3600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Чесність</a:t>
            </a:r>
            <a:r>
              <a:rPr lang="en-US" sz="3600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у </a:t>
            </a:r>
            <a:r>
              <a:rPr lang="en-US" sz="3600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навчанні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—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запорука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професійної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компетентності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майбутніх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фахівців</a:t>
            </a:r>
            <a:r>
              <a:rPr lang="en-US" sz="3600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53947" y="-421346"/>
            <a:ext cx="17034053" cy="11991512"/>
            <a:chOff x="0" y="0"/>
            <a:chExt cx="4486335" cy="3158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6335" cy="3158258"/>
            </a:xfrm>
            <a:custGeom>
              <a:avLst/>
              <a:gdLst/>
              <a:ahLst/>
              <a:cxnLst/>
              <a:rect l="l" t="t" r="r" b="b"/>
              <a:pathLst>
                <a:path w="4486335" h="3158258">
                  <a:moveTo>
                    <a:pt x="0" y="0"/>
                  </a:moveTo>
                  <a:lnTo>
                    <a:pt x="4486335" y="0"/>
                  </a:lnTo>
                  <a:lnTo>
                    <a:pt x="4486335" y="3158258"/>
                  </a:lnTo>
                  <a:lnTo>
                    <a:pt x="0" y="31582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486335" cy="31296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5588948" y="339438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7826314">
            <a:off x="-677046" y="7961020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0" y="0"/>
                </a:lnTo>
                <a:lnTo>
                  <a:pt x="5189120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V="1">
            <a:off x="561535" y="-875013"/>
            <a:ext cx="3155161" cy="4958996"/>
          </a:xfrm>
          <a:custGeom>
            <a:avLst/>
            <a:gdLst/>
            <a:ahLst/>
            <a:cxnLst/>
            <a:rect l="l" t="t" r="r" b="b"/>
            <a:pathLst>
              <a:path w="3155161" h="4958996">
                <a:moveTo>
                  <a:pt x="0" y="4958996"/>
                </a:moveTo>
                <a:lnTo>
                  <a:pt x="3155161" y="4958996"/>
                </a:lnTo>
                <a:lnTo>
                  <a:pt x="3155161" y="0"/>
                </a:lnTo>
                <a:lnTo>
                  <a:pt x="0" y="0"/>
                </a:lnTo>
                <a:lnTo>
                  <a:pt x="0" y="495899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30268" y="2467268"/>
            <a:ext cx="5181015" cy="5181015"/>
            <a:chOff x="0" y="0"/>
            <a:chExt cx="736600" cy="736600"/>
          </a:xfrm>
        </p:grpSpPr>
        <p:sp>
          <p:nvSpPr>
            <p:cNvPr id="15" name="Freeform 15"/>
            <p:cNvSpPr/>
            <p:nvPr/>
          </p:nvSpPr>
          <p:spPr>
            <a:xfrm>
              <a:off x="-575" y="-575"/>
              <a:ext cx="737750" cy="737750"/>
            </a:xfrm>
            <a:custGeom>
              <a:avLst/>
              <a:gdLst/>
              <a:ahLst/>
              <a:cxnLst/>
              <a:rect l="l" t="t" r="r" b="b"/>
              <a:pathLst>
                <a:path w="737750" h="737750">
                  <a:moveTo>
                    <a:pt x="404492" y="2301"/>
                  </a:moveTo>
                  <a:lnTo>
                    <a:pt x="416224" y="59428"/>
                  </a:lnTo>
                  <a:cubicBezTo>
                    <a:pt x="438932" y="62900"/>
                    <a:pt x="461189" y="68854"/>
                    <a:pt x="482590" y="77206"/>
                  </a:cubicBezTo>
                  <a:lnTo>
                    <a:pt x="521312" y="33605"/>
                  </a:lnTo>
                  <a:cubicBezTo>
                    <a:pt x="542979" y="43449"/>
                    <a:pt x="563642" y="55384"/>
                    <a:pt x="583008" y="69217"/>
                  </a:cubicBezTo>
                  <a:lnTo>
                    <a:pt x="564609" y="124560"/>
                  </a:lnTo>
                  <a:cubicBezTo>
                    <a:pt x="582536" y="138921"/>
                    <a:pt x="598828" y="155208"/>
                    <a:pt x="613191" y="173140"/>
                  </a:cubicBezTo>
                  <a:lnTo>
                    <a:pt x="668525" y="154734"/>
                  </a:lnTo>
                  <a:cubicBezTo>
                    <a:pt x="682366" y="174101"/>
                    <a:pt x="694295" y="194767"/>
                    <a:pt x="704147" y="216434"/>
                  </a:cubicBezTo>
                  <a:lnTo>
                    <a:pt x="660544" y="255157"/>
                  </a:lnTo>
                  <a:cubicBezTo>
                    <a:pt x="668890" y="276560"/>
                    <a:pt x="674852" y="298814"/>
                    <a:pt x="678327" y="321515"/>
                  </a:cubicBezTo>
                  <a:lnTo>
                    <a:pt x="735448" y="333255"/>
                  </a:lnTo>
                  <a:cubicBezTo>
                    <a:pt x="737750" y="356946"/>
                    <a:pt x="737750" y="380804"/>
                    <a:pt x="735448" y="404495"/>
                  </a:cubicBezTo>
                  <a:lnTo>
                    <a:pt x="678327" y="416221"/>
                  </a:lnTo>
                  <a:cubicBezTo>
                    <a:pt x="674852" y="438936"/>
                    <a:pt x="668890" y="461190"/>
                    <a:pt x="660544" y="482593"/>
                  </a:cubicBezTo>
                  <a:lnTo>
                    <a:pt x="704147" y="521316"/>
                  </a:lnTo>
                  <a:cubicBezTo>
                    <a:pt x="694295" y="542983"/>
                    <a:pt x="682366" y="563635"/>
                    <a:pt x="668525" y="583002"/>
                  </a:cubicBezTo>
                  <a:lnTo>
                    <a:pt x="613191" y="564610"/>
                  </a:lnTo>
                  <a:cubicBezTo>
                    <a:pt x="598828" y="582528"/>
                    <a:pt x="582536" y="598829"/>
                    <a:pt x="564609" y="613191"/>
                  </a:cubicBezTo>
                  <a:lnTo>
                    <a:pt x="583008" y="668520"/>
                  </a:lnTo>
                  <a:cubicBezTo>
                    <a:pt x="563642" y="682366"/>
                    <a:pt x="542979" y="694287"/>
                    <a:pt x="521312" y="704146"/>
                  </a:cubicBezTo>
                  <a:lnTo>
                    <a:pt x="482590" y="660543"/>
                  </a:lnTo>
                  <a:cubicBezTo>
                    <a:pt x="461189" y="668882"/>
                    <a:pt x="438932" y="674850"/>
                    <a:pt x="416224" y="678322"/>
                  </a:cubicBezTo>
                  <a:lnTo>
                    <a:pt x="404492" y="735449"/>
                  </a:lnTo>
                  <a:cubicBezTo>
                    <a:pt x="380802" y="737750"/>
                    <a:pt x="356943" y="737750"/>
                    <a:pt x="333251" y="735449"/>
                  </a:cubicBezTo>
                  <a:lnTo>
                    <a:pt x="321519" y="678322"/>
                  </a:lnTo>
                  <a:cubicBezTo>
                    <a:pt x="298810" y="674850"/>
                    <a:pt x="276556" y="668882"/>
                    <a:pt x="255154" y="660543"/>
                  </a:cubicBezTo>
                  <a:lnTo>
                    <a:pt x="216424" y="704146"/>
                  </a:lnTo>
                  <a:cubicBezTo>
                    <a:pt x="194769" y="694287"/>
                    <a:pt x="174104" y="682366"/>
                    <a:pt x="154736" y="668520"/>
                  </a:cubicBezTo>
                  <a:lnTo>
                    <a:pt x="173143" y="613191"/>
                  </a:lnTo>
                  <a:cubicBezTo>
                    <a:pt x="155210" y="598829"/>
                    <a:pt x="138910" y="582528"/>
                    <a:pt x="124547" y="564610"/>
                  </a:cubicBezTo>
                  <a:lnTo>
                    <a:pt x="69218" y="583002"/>
                  </a:lnTo>
                  <a:cubicBezTo>
                    <a:pt x="55385" y="563635"/>
                    <a:pt x="43449" y="542983"/>
                    <a:pt x="33591" y="521316"/>
                  </a:cubicBezTo>
                  <a:lnTo>
                    <a:pt x="77194" y="482593"/>
                  </a:lnTo>
                  <a:cubicBezTo>
                    <a:pt x="68855" y="461190"/>
                    <a:pt x="62887" y="438936"/>
                    <a:pt x="59415" y="416221"/>
                  </a:cubicBezTo>
                  <a:lnTo>
                    <a:pt x="2301" y="404495"/>
                  </a:lnTo>
                  <a:cubicBezTo>
                    <a:pt x="0" y="380804"/>
                    <a:pt x="0" y="356946"/>
                    <a:pt x="2301" y="333255"/>
                  </a:cubicBezTo>
                  <a:lnTo>
                    <a:pt x="59415" y="321515"/>
                  </a:lnTo>
                  <a:cubicBezTo>
                    <a:pt x="62887" y="298814"/>
                    <a:pt x="68855" y="276560"/>
                    <a:pt x="77194" y="255157"/>
                  </a:cubicBezTo>
                  <a:lnTo>
                    <a:pt x="33591" y="216434"/>
                  </a:lnTo>
                  <a:cubicBezTo>
                    <a:pt x="43449" y="194767"/>
                    <a:pt x="55385" y="174101"/>
                    <a:pt x="69218" y="154734"/>
                  </a:cubicBezTo>
                  <a:lnTo>
                    <a:pt x="124547" y="173140"/>
                  </a:lnTo>
                  <a:cubicBezTo>
                    <a:pt x="138910" y="155208"/>
                    <a:pt x="155210" y="138921"/>
                    <a:pt x="173143" y="124560"/>
                  </a:cubicBezTo>
                  <a:lnTo>
                    <a:pt x="154736" y="69217"/>
                  </a:lnTo>
                  <a:cubicBezTo>
                    <a:pt x="174104" y="55384"/>
                    <a:pt x="194769" y="43449"/>
                    <a:pt x="216424" y="33605"/>
                  </a:cubicBezTo>
                  <a:lnTo>
                    <a:pt x="255154" y="77206"/>
                  </a:lnTo>
                  <a:cubicBezTo>
                    <a:pt x="276556" y="68854"/>
                    <a:pt x="298810" y="62900"/>
                    <a:pt x="321519" y="59428"/>
                  </a:cubicBezTo>
                  <a:lnTo>
                    <a:pt x="333251" y="2301"/>
                  </a:lnTo>
                  <a:cubicBezTo>
                    <a:pt x="356943" y="0"/>
                    <a:pt x="380802" y="0"/>
                    <a:pt x="404492" y="2301"/>
                  </a:cubicBezTo>
                  <a:close/>
                  <a:moveTo>
                    <a:pt x="368872" y="138699"/>
                  </a:moveTo>
                  <a:cubicBezTo>
                    <a:pt x="241831" y="138699"/>
                    <a:pt x="138700" y="241841"/>
                    <a:pt x="138700" y="368869"/>
                  </a:cubicBezTo>
                  <a:cubicBezTo>
                    <a:pt x="138700" y="495909"/>
                    <a:pt x="241831" y="599051"/>
                    <a:pt x="368872" y="599051"/>
                  </a:cubicBezTo>
                  <a:cubicBezTo>
                    <a:pt x="495909" y="599051"/>
                    <a:pt x="599047" y="495909"/>
                    <a:pt x="599047" y="368869"/>
                  </a:cubicBezTo>
                  <a:cubicBezTo>
                    <a:pt x="599047" y="241841"/>
                    <a:pt x="495909" y="138699"/>
                    <a:pt x="368872" y="138699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46050" y="174625"/>
              <a:ext cx="4445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957">
            <a:off x="4987241" y="4211268"/>
            <a:ext cx="4461700" cy="4461700"/>
            <a:chOff x="0" y="0"/>
            <a:chExt cx="736600" cy="736600"/>
          </a:xfrm>
        </p:grpSpPr>
        <p:sp>
          <p:nvSpPr>
            <p:cNvPr id="18" name="Freeform 18"/>
            <p:cNvSpPr/>
            <p:nvPr/>
          </p:nvSpPr>
          <p:spPr>
            <a:xfrm>
              <a:off x="-575" y="-575"/>
              <a:ext cx="737750" cy="737750"/>
            </a:xfrm>
            <a:custGeom>
              <a:avLst/>
              <a:gdLst/>
              <a:ahLst/>
              <a:cxnLst/>
              <a:rect l="l" t="t" r="r" b="b"/>
              <a:pathLst>
                <a:path w="737750" h="737750">
                  <a:moveTo>
                    <a:pt x="404492" y="2301"/>
                  </a:moveTo>
                  <a:lnTo>
                    <a:pt x="416224" y="59428"/>
                  </a:lnTo>
                  <a:cubicBezTo>
                    <a:pt x="438932" y="62900"/>
                    <a:pt x="461189" y="68854"/>
                    <a:pt x="482590" y="77206"/>
                  </a:cubicBezTo>
                  <a:lnTo>
                    <a:pt x="521312" y="33605"/>
                  </a:lnTo>
                  <a:cubicBezTo>
                    <a:pt x="542979" y="43449"/>
                    <a:pt x="563642" y="55384"/>
                    <a:pt x="583008" y="69217"/>
                  </a:cubicBezTo>
                  <a:lnTo>
                    <a:pt x="564609" y="124560"/>
                  </a:lnTo>
                  <a:cubicBezTo>
                    <a:pt x="582536" y="138921"/>
                    <a:pt x="598828" y="155208"/>
                    <a:pt x="613191" y="173140"/>
                  </a:cubicBezTo>
                  <a:lnTo>
                    <a:pt x="668525" y="154734"/>
                  </a:lnTo>
                  <a:cubicBezTo>
                    <a:pt x="682366" y="174101"/>
                    <a:pt x="694295" y="194767"/>
                    <a:pt x="704147" y="216434"/>
                  </a:cubicBezTo>
                  <a:lnTo>
                    <a:pt x="660544" y="255157"/>
                  </a:lnTo>
                  <a:cubicBezTo>
                    <a:pt x="668890" y="276560"/>
                    <a:pt x="674852" y="298814"/>
                    <a:pt x="678327" y="321515"/>
                  </a:cubicBezTo>
                  <a:lnTo>
                    <a:pt x="735448" y="333255"/>
                  </a:lnTo>
                  <a:cubicBezTo>
                    <a:pt x="737750" y="356946"/>
                    <a:pt x="737750" y="380804"/>
                    <a:pt x="735448" y="404495"/>
                  </a:cubicBezTo>
                  <a:lnTo>
                    <a:pt x="678327" y="416221"/>
                  </a:lnTo>
                  <a:cubicBezTo>
                    <a:pt x="674852" y="438936"/>
                    <a:pt x="668890" y="461190"/>
                    <a:pt x="660544" y="482593"/>
                  </a:cubicBezTo>
                  <a:lnTo>
                    <a:pt x="704147" y="521316"/>
                  </a:lnTo>
                  <a:cubicBezTo>
                    <a:pt x="694295" y="542983"/>
                    <a:pt x="682366" y="563635"/>
                    <a:pt x="668525" y="583002"/>
                  </a:cubicBezTo>
                  <a:lnTo>
                    <a:pt x="613191" y="564610"/>
                  </a:lnTo>
                  <a:cubicBezTo>
                    <a:pt x="598828" y="582528"/>
                    <a:pt x="582536" y="598829"/>
                    <a:pt x="564609" y="613191"/>
                  </a:cubicBezTo>
                  <a:lnTo>
                    <a:pt x="583008" y="668520"/>
                  </a:lnTo>
                  <a:cubicBezTo>
                    <a:pt x="563642" y="682366"/>
                    <a:pt x="542979" y="694287"/>
                    <a:pt x="521312" y="704146"/>
                  </a:cubicBezTo>
                  <a:lnTo>
                    <a:pt x="482590" y="660543"/>
                  </a:lnTo>
                  <a:cubicBezTo>
                    <a:pt x="461189" y="668882"/>
                    <a:pt x="438932" y="674850"/>
                    <a:pt x="416224" y="678322"/>
                  </a:cubicBezTo>
                  <a:lnTo>
                    <a:pt x="404492" y="735449"/>
                  </a:lnTo>
                  <a:cubicBezTo>
                    <a:pt x="380802" y="737750"/>
                    <a:pt x="356943" y="737750"/>
                    <a:pt x="333251" y="735449"/>
                  </a:cubicBezTo>
                  <a:lnTo>
                    <a:pt x="321519" y="678322"/>
                  </a:lnTo>
                  <a:cubicBezTo>
                    <a:pt x="298810" y="674850"/>
                    <a:pt x="276556" y="668882"/>
                    <a:pt x="255154" y="660543"/>
                  </a:cubicBezTo>
                  <a:lnTo>
                    <a:pt x="216424" y="704146"/>
                  </a:lnTo>
                  <a:cubicBezTo>
                    <a:pt x="194769" y="694287"/>
                    <a:pt x="174104" y="682366"/>
                    <a:pt x="154736" y="668520"/>
                  </a:cubicBezTo>
                  <a:lnTo>
                    <a:pt x="173143" y="613191"/>
                  </a:lnTo>
                  <a:cubicBezTo>
                    <a:pt x="155210" y="598829"/>
                    <a:pt x="138910" y="582528"/>
                    <a:pt x="124547" y="564610"/>
                  </a:cubicBezTo>
                  <a:lnTo>
                    <a:pt x="69218" y="583002"/>
                  </a:lnTo>
                  <a:cubicBezTo>
                    <a:pt x="55385" y="563635"/>
                    <a:pt x="43449" y="542983"/>
                    <a:pt x="33591" y="521316"/>
                  </a:cubicBezTo>
                  <a:lnTo>
                    <a:pt x="77194" y="482593"/>
                  </a:lnTo>
                  <a:cubicBezTo>
                    <a:pt x="68855" y="461190"/>
                    <a:pt x="62887" y="438936"/>
                    <a:pt x="59415" y="416221"/>
                  </a:cubicBezTo>
                  <a:lnTo>
                    <a:pt x="2301" y="404495"/>
                  </a:lnTo>
                  <a:cubicBezTo>
                    <a:pt x="0" y="380804"/>
                    <a:pt x="0" y="356946"/>
                    <a:pt x="2301" y="333255"/>
                  </a:cubicBezTo>
                  <a:lnTo>
                    <a:pt x="59415" y="321515"/>
                  </a:lnTo>
                  <a:cubicBezTo>
                    <a:pt x="62887" y="298814"/>
                    <a:pt x="68855" y="276560"/>
                    <a:pt x="77194" y="255157"/>
                  </a:cubicBezTo>
                  <a:lnTo>
                    <a:pt x="33591" y="216434"/>
                  </a:lnTo>
                  <a:cubicBezTo>
                    <a:pt x="43449" y="194767"/>
                    <a:pt x="55385" y="174101"/>
                    <a:pt x="69218" y="154734"/>
                  </a:cubicBezTo>
                  <a:lnTo>
                    <a:pt x="124547" y="173140"/>
                  </a:lnTo>
                  <a:cubicBezTo>
                    <a:pt x="138910" y="155208"/>
                    <a:pt x="155210" y="138921"/>
                    <a:pt x="173143" y="124560"/>
                  </a:cubicBezTo>
                  <a:lnTo>
                    <a:pt x="154736" y="69217"/>
                  </a:lnTo>
                  <a:cubicBezTo>
                    <a:pt x="174104" y="55384"/>
                    <a:pt x="194769" y="43449"/>
                    <a:pt x="216424" y="33605"/>
                  </a:cubicBezTo>
                  <a:lnTo>
                    <a:pt x="255154" y="77206"/>
                  </a:lnTo>
                  <a:cubicBezTo>
                    <a:pt x="276556" y="68854"/>
                    <a:pt x="298810" y="62900"/>
                    <a:pt x="321519" y="59428"/>
                  </a:cubicBezTo>
                  <a:lnTo>
                    <a:pt x="333251" y="2301"/>
                  </a:lnTo>
                  <a:cubicBezTo>
                    <a:pt x="356943" y="0"/>
                    <a:pt x="380802" y="0"/>
                    <a:pt x="404492" y="2301"/>
                  </a:cubicBezTo>
                  <a:close/>
                  <a:moveTo>
                    <a:pt x="368872" y="138699"/>
                  </a:moveTo>
                  <a:cubicBezTo>
                    <a:pt x="241831" y="138699"/>
                    <a:pt x="138700" y="241841"/>
                    <a:pt x="138700" y="368869"/>
                  </a:cubicBezTo>
                  <a:cubicBezTo>
                    <a:pt x="138700" y="495909"/>
                    <a:pt x="241831" y="599051"/>
                    <a:pt x="368872" y="599051"/>
                  </a:cubicBezTo>
                  <a:cubicBezTo>
                    <a:pt x="495909" y="599051"/>
                    <a:pt x="599047" y="495909"/>
                    <a:pt x="599047" y="368869"/>
                  </a:cubicBezTo>
                  <a:cubicBezTo>
                    <a:pt x="599047" y="241841"/>
                    <a:pt x="495909" y="138699"/>
                    <a:pt x="368872" y="138699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46050" y="174625"/>
              <a:ext cx="4445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69258" y="437850"/>
            <a:ext cx="14761342" cy="232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60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АКАДЕМІЧНА ДОБРОЧЕСНІСТЬ: НАШ СПІЛЬНИЙ ВИБІР</a:t>
            </a:r>
          </a:p>
        </p:txBody>
      </p:sp>
      <p:grpSp>
        <p:nvGrpSpPr>
          <p:cNvPr id="21" name="Group 21"/>
          <p:cNvGrpSpPr/>
          <p:nvPr/>
        </p:nvGrpSpPr>
        <p:grpSpPr>
          <a:xfrm rot="-1445170">
            <a:off x="9078477" y="3130530"/>
            <a:ext cx="5181015" cy="5181015"/>
            <a:chOff x="0" y="0"/>
            <a:chExt cx="736600" cy="736600"/>
          </a:xfrm>
        </p:grpSpPr>
        <p:sp>
          <p:nvSpPr>
            <p:cNvPr id="22" name="Freeform 22"/>
            <p:cNvSpPr/>
            <p:nvPr/>
          </p:nvSpPr>
          <p:spPr>
            <a:xfrm>
              <a:off x="-575" y="-575"/>
              <a:ext cx="737750" cy="737750"/>
            </a:xfrm>
            <a:custGeom>
              <a:avLst/>
              <a:gdLst/>
              <a:ahLst/>
              <a:cxnLst/>
              <a:rect l="l" t="t" r="r" b="b"/>
              <a:pathLst>
                <a:path w="737750" h="737750">
                  <a:moveTo>
                    <a:pt x="404492" y="2301"/>
                  </a:moveTo>
                  <a:lnTo>
                    <a:pt x="416224" y="59428"/>
                  </a:lnTo>
                  <a:cubicBezTo>
                    <a:pt x="438932" y="62900"/>
                    <a:pt x="461189" y="68854"/>
                    <a:pt x="482590" y="77206"/>
                  </a:cubicBezTo>
                  <a:lnTo>
                    <a:pt x="521312" y="33605"/>
                  </a:lnTo>
                  <a:cubicBezTo>
                    <a:pt x="542979" y="43449"/>
                    <a:pt x="563642" y="55384"/>
                    <a:pt x="583008" y="69217"/>
                  </a:cubicBezTo>
                  <a:lnTo>
                    <a:pt x="564609" y="124560"/>
                  </a:lnTo>
                  <a:cubicBezTo>
                    <a:pt x="582536" y="138921"/>
                    <a:pt x="598828" y="155208"/>
                    <a:pt x="613191" y="173140"/>
                  </a:cubicBezTo>
                  <a:lnTo>
                    <a:pt x="668525" y="154734"/>
                  </a:lnTo>
                  <a:cubicBezTo>
                    <a:pt x="682366" y="174101"/>
                    <a:pt x="694295" y="194767"/>
                    <a:pt x="704147" y="216434"/>
                  </a:cubicBezTo>
                  <a:lnTo>
                    <a:pt x="660544" y="255157"/>
                  </a:lnTo>
                  <a:cubicBezTo>
                    <a:pt x="668890" y="276560"/>
                    <a:pt x="674852" y="298814"/>
                    <a:pt x="678327" y="321515"/>
                  </a:cubicBezTo>
                  <a:lnTo>
                    <a:pt x="735448" y="333255"/>
                  </a:lnTo>
                  <a:cubicBezTo>
                    <a:pt x="737750" y="356946"/>
                    <a:pt x="737750" y="380804"/>
                    <a:pt x="735448" y="404495"/>
                  </a:cubicBezTo>
                  <a:lnTo>
                    <a:pt x="678327" y="416221"/>
                  </a:lnTo>
                  <a:cubicBezTo>
                    <a:pt x="674852" y="438936"/>
                    <a:pt x="668890" y="461190"/>
                    <a:pt x="660544" y="482593"/>
                  </a:cubicBezTo>
                  <a:lnTo>
                    <a:pt x="704147" y="521316"/>
                  </a:lnTo>
                  <a:cubicBezTo>
                    <a:pt x="694295" y="542983"/>
                    <a:pt x="682366" y="563635"/>
                    <a:pt x="668525" y="583002"/>
                  </a:cubicBezTo>
                  <a:lnTo>
                    <a:pt x="613191" y="564610"/>
                  </a:lnTo>
                  <a:cubicBezTo>
                    <a:pt x="598828" y="582528"/>
                    <a:pt x="582536" y="598829"/>
                    <a:pt x="564609" y="613191"/>
                  </a:cubicBezTo>
                  <a:lnTo>
                    <a:pt x="583008" y="668520"/>
                  </a:lnTo>
                  <a:cubicBezTo>
                    <a:pt x="563642" y="682366"/>
                    <a:pt x="542979" y="694287"/>
                    <a:pt x="521312" y="704146"/>
                  </a:cubicBezTo>
                  <a:lnTo>
                    <a:pt x="482590" y="660543"/>
                  </a:lnTo>
                  <a:cubicBezTo>
                    <a:pt x="461189" y="668882"/>
                    <a:pt x="438932" y="674850"/>
                    <a:pt x="416224" y="678322"/>
                  </a:cubicBezTo>
                  <a:lnTo>
                    <a:pt x="404492" y="735449"/>
                  </a:lnTo>
                  <a:cubicBezTo>
                    <a:pt x="380802" y="737750"/>
                    <a:pt x="356943" y="737750"/>
                    <a:pt x="333251" y="735449"/>
                  </a:cubicBezTo>
                  <a:lnTo>
                    <a:pt x="321519" y="678322"/>
                  </a:lnTo>
                  <a:cubicBezTo>
                    <a:pt x="298810" y="674850"/>
                    <a:pt x="276556" y="668882"/>
                    <a:pt x="255154" y="660543"/>
                  </a:cubicBezTo>
                  <a:lnTo>
                    <a:pt x="216424" y="704146"/>
                  </a:lnTo>
                  <a:cubicBezTo>
                    <a:pt x="194769" y="694287"/>
                    <a:pt x="174104" y="682366"/>
                    <a:pt x="154736" y="668520"/>
                  </a:cubicBezTo>
                  <a:lnTo>
                    <a:pt x="173143" y="613191"/>
                  </a:lnTo>
                  <a:cubicBezTo>
                    <a:pt x="155210" y="598829"/>
                    <a:pt x="138910" y="582528"/>
                    <a:pt x="124547" y="564610"/>
                  </a:cubicBezTo>
                  <a:lnTo>
                    <a:pt x="69218" y="583002"/>
                  </a:lnTo>
                  <a:cubicBezTo>
                    <a:pt x="55385" y="563635"/>
                    <a:pt x="43449" y="542983"/>
                    <a:pt x="33591" y="521316"/>
                  </a:cubicBezTo>
                  <a:lnTo>
                    <a:pt x="77194" y="482593"/>
                  </a:lnTo>
                  <a:cubicBezTo>
                    <a:pt x="68855" y="461190"/>
                    <a:pt x="62887" y="438936"/>
                    <a:pt x="59415" y="416221"/>
                  </a:cubicBezTo>
                  <a:lnTo>
                    <a:pt x="2301" y="404495"/>
                  </a:lnTo>
                  <a:cubicBezTo>
                    <a:pt x="0" y="380804"/>
                    <a:pt x="0" y="356946"/>
                    <a:pt x="2301" y="333255"/>
                  </a:cubicBezTo>
                  <a:lnTo>
                    <a:pt x="59415" y="321515"/>
                  </a:lnTo>
                  <a:cubicBezTo>
                    <a:pt x="62887" y="298814"/>
                    <a:pt x="68855" y="276560"/>
                    <a:pt x="77194" y="255157"/>
                  </a:cubicBezTo>
                  <a:lnTo>
                    <a:pt x="33591" y="216434"/>
                  </a:lnTo>
                  <a:cubicBezTo>
                    <a:pt x="43449" y="194767"/>
                    <a:pt x="55385" y="174101"/>
                    <a:pt x="69218" y="154734"/>
                  </a:cubicBezTo>
                  <a:lnTo>
                    <a:pt x="124547" y="173140"/>
                  </a:lnTo>
                  <a:cubicBezTo>
                    <a:pt x="138910" y="155208"/>
                    <a:pt x="155210" y="138921"/>
                    <a:pt x="173143" y="124560"/>
                  </a:cubicBezTo>
                  <a:lnTo>
                    <a:pt x="154736" y="69217"/>
                  </a:lnTo>
                  <a:cubicBezTo>
                    <a:pt x="174104" y="55384"/>
                    <a:pt x="194769" y="43449"/>
                    <a:pt x="216424" y="33605"/>
                  </a:cubicBezTo>
                  <a:lnTo>
                    <a:pt x="255154" y="77206"/>
                  </a:lnTo>
                  <a:cubicBezTo>
                    <a:pt x="276556" y="68854"/>
                    <a:pt x="298810" y="62900"/>
                    <a:pt x="321519" y="59428"/>
                  </a:cubicBezTo>
                  <a:lnTo>
                    <a:pt x="333251" y="2301"/>
                  </a:lnTo>
                  <a:cubicBezTo>
                    <a:pt x="356943" y="0"/>
                    <a:pt x="380802" y="0"/>
                    <a:pt x="404492" y="2301"/>
                  </a:cubicBezTo>
                  <a:close/>
                  <a:moveTo>
                    <a:pt x="368872" y="138699"/>
                  </a:moveTo>
                  <a:cubicBezTo>
                    <a:pt x="241831" y="138699"/>
                    <a:pt x="138700" y="241841"/>
                    <a:pt x="138700" y="368869"/>
                  </a:cubicBezTo>
                  <a:cubicBezTo>
                    <a:pt x="138700" y="495909"/>
                    <a:pt x="241831" y="599051"/>
                    <a:pt x="368872" y="599051"/>
                  </a:cubicBezTo>
                  <a:cubicBezTo>
                    <a:pt x="495909" y="599051"/>
                    <a:pt x="599047" y="495909"/>
                    <a:pt x="599047" y="368869"/>
                  </a:cubicBezTo>
                  <a:cubicBezTo>
                    <a:pt x="599047" y="241841"/>
                    <a:pt x="495909" y="138699"/>
                    <a:pt x="368872" y="138699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46050" y="174625"/>
              <a:ext cx="4445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540957">
            <a:off x="13668262" y="5087076"/>
            <a:ext cx="4677228" cy="4677228"/>
            <a:chOff x="0" y="0"/>
            <a:chExt cx="736600" cy="736600"/>
          </a:xfrm>
        </p:grpSpPr>
        <p:sp>
          <p:nvSpPr>
            <p:cNvPr id="25" name="Freeform 25"/>
            <p:cNvSpPr/>
            <p:nvPr/>
          </p:nvSpPr>
          <p:spPr>
            <a:xfrm>
              <a:off x="-575" y="-575"/>
              <a:ext cx="737750" cy="737750"/>
            </a:xfrm>
            <a:custGeom>
              <a:avLst/>
              <a:gdLst/>
              <a:ahLst/>
              <a:cxnLst/>
              <a:rect l="l" t="t" r="r" b="b"/>
              <a:pathLst>
                <a:path w="737750" h="737750">
                  <a:moveTo>
                    <a:pt x="404492" y="2301"/>
                  </a:moveTo>
                  <a:lnTo>
                    <a:pt x="416224" y="59428"/>
                  </a:lnTo>
                  <a:cubicBezTo>
                    <a:pt x="438932" y="62900"/>
                    <a:pt x="461189" y="68854"/>
                    <a:pt x="482590" y="77206"/>
                  </a:cubicBezTo>
                  <a:lnTo>
                    <a:pt x="521312" y="33605"/>
                  </a:lnTo>
                  <a:cubicBezTo>
                    <a:pt x="542979" y="43449"/>
                    <a:pt x="563642" y="55384"/>
                    <a:pt x="583008" y="69217"/>
                  </a:cubicBezTo>
                  <a:lnTo>
                    <a:pt x="564609" y="124560"/>
                  </a:lnTo>
                  <a:cubicBezTo>
                    <a:pt x="582536" y="138921"/>
                    <a:pt x="598828" y="155208"/>
                    <a:pt x="613191" y="173140"/>
                  </a:cubicBezTo>
                  <a:lnTo>
                    <a:pt x="668525" y="154734"/>
                  </a:lnTo>
                  <a:cubicBezTo>
                    <a:pt x="682366" y="174101"/>
                    <a:pt x="694295" y="194767"/>
                    <a:pt x="704147" y="216434"/>
                  </a:cubicBezTo>
                  <a:lnTo>
                    <a:pt x="660544" y="255157"/>
                  </a:lnTo>
                  <a:cubicBezTo>
                    <a:pt x="668890" y="276560"/>
                    <a:pt x="674852" y="298814"/>
                    <a:pt x="678327" y="321515"/>
                  </a:cubicBezTo>
                  <a:lnTo>
                    <a:pt x="735448" y="333255"/>
                  </a:lnTo>
                  <a:cubicBezTo>
                    <a:pt x="737750" y="356946"/>
                    <a:pt x="737750" y="380804"/>
                    <a:pt x="735448" y="404495"/>
                  </a:cubicBezTo>
                  <a:lnTo>
                    <a:pt x="678327" y="416221"/>
                  </a:lnTo>
                  <a:cubicBezTo>
                    <a:pt x="674852" y="438936"/>
                    <a:pt x="668890" y="461190"/>
                    <a:pt x="660544" y="482593"/>
                  </a:cubicBezTo>
                  <a:lnTo>
                    <a:pt x="704147" y="521316"/>
                  </a:lnTo>
                  <a:cubicBezTo>
                    <a:pt x="694295" y="542983"/>
                    <a:pt x="682366" y="563635"/>
                    <a:pt x="668525" y="583002"/>
                  </a:cubicBezTo>
                  <a:lnTo>
                    <a:pt x="613191" y="564610"/>
                  </a:lnTo>
                  <a:cubicBezTo>
                    <a:pt x="598828" y="582528"/>
                    <a:pt x="582536" y="598829"/>
                    <a:pt x="564609" y="613191"/>
                  </a:cubicBezTo>
                  <a:lnTo>
                    <a:pt x="583008" y="668520"/>
                  </a:lnTo>
                  <a:cubicBezTo>
                    <a:pt x="563642" y="682366"/>
                    <a:pt x="542979" y="694287"/>
                    <a:pt x="521312" y="704146"/>
                  </a:cubicBezTo>
                  <a:lnTo>
                    <a:pt x="482590" y="660543"/>
                  </a:lnTo>
                  <a:cubicBezTo>
                    <a:pt x="461189" y="668882"/>
                    <a:pt x="438932" y="674850"/>
                    <a:pt x="416224" y="678322"/>
                  </a:cubicBezTo>
                  <a:lnTo>
                    <a:pt x="404492" y="735449"/>
                  </a:lnTo>
                  <a:cubicBezTo>
                    <a:pt x="380802" y="737750"/>
                    <a:pt x="356943" y="737750"/>
                    <a:pt x="333251" y="735449"/>
                  </a:cubicBezTo>
                  <a:lnTo>
                    <a:pt x="321519" y="678322"/>
                  </a:lnTo>
                  <a:cubicBezTo>
                    <a:pt x="298810" y="674850"/>
                    <a:pt x="276556" y="668882"/>
                    <a:pt x="255154" y="660543"/>
                  </a:cubicBezTo>
                  <a:lnTo>
                    <a:pt x="216424" y="704146"/>
                  </a:lnTo>
                  <a:cubicBezTo>
                    <a:pt x="194769" y="694287"/>
                    <a:pt x="174104" y="682366"/>
                    <a:pt x="154736" y="668520"/>
                  </a:cubicBezTo>
                  <a:lnTo>
                    <a:pt x="173143" y="613191"/>
                  </a:lnTo>
                  <a:cubicBezTo>
                    <a:pt x="155210" y="598829"/>
                    <a:pt x="138910" y="582528"/>
                    <a:pt x="124547" y="564610"/>
                  </a:cubicBezTo>
                  <a:lnTo>
                    <a:pt x="69218" y="583002"/>
                  </a:lnTo>
                  <a:cubicBezTo>
                    <a:pt x="55385" y="563635"/>
                    <a:pt x="43449" y="542983"/>
                    <a:pt x="33591" y="521316"/>
                  </a:cubicBezTo>
                  <a:lnTo>
                    <a:pt x="77194" y="482593"/>
                  </a:lnTo>
                  <a:cubicBezTo>
                    <a:pt x="68855" y="461190"/>
                    <a:pt x="62887" y="438936"/>
                    <a:pt x="59415" y="416221"/>
                  </a:cubicBezTo>
                  <a:lnTo>
                    <a:pt x="2301" y="404495"/>
                  </a:lnTo>
                  <a:cubicBezTo>
                    <a:pt x="0" y="380804"/>
                    <a:pt x="0" y="356946"/>
                    <a:pt x="2301" y="333255"/>
                  </a:cubicBezTo>
                  <a:lnTo>
                    <a:pt x="59415" y="321515"/>
                  </a:lnTo>
                  <a:cubicBezTo>
                    <a:pt x="62887" y="298814"/>
                    <a:pt x="68855" y="276560"/>
                    <a:pt x="77194" y="255157"/>
                  </a:cubicBezTo>
                  <a:lnTo>
                    <a:pt x="33591" y="216434"/>
                  </a:lnTo>
                  <a:cubicBezTo>
                    <a:pt x="43449" y="194767"/>
                    <a:pt x="55385" y="174101"/>
                    <a:pt x="69218" y="154734"/>
                  </a:cubicBezTo>
                  <a:lnTo>
                    <a:pt x="124547" y="173140"/>
                  </a:lnTo>
                  <a:cubicBezTo>
                    <a:pt x="138910" y="155208"/>
                    <a:pt x="155210" y="138921"/>
                    <a:pt x="173143" y="124560"/>
                  </a:cubicBezTo>
                  <a:lnTo>
                    <a:pt x="154736" y="69217"/>
                  </a:lnTo>
                  <a:cubicBezTo>
                    <a:pt x="174104" y="55384"/>
                    <a:pt x="194769" y="43449"/>
                    <a:pt x="216424" y="33605"/>
                  </a:cubicBezTo>
                  <a:lnTo>
                    <a:pt x="255154" y="77206"/>
                  </a:lnTo>
                  <a:cubicBezTo>
                    <a:pt x="276556" y="68854"/>
                    <a:pt x="298810" y="62900"/>
                    <a:pt x="321519" y="59428"/>
                  </a:cubicBezTo>
                  <a:lnTo>
                    <a:pt x="333251" y="2301"/>
                  </a:lnTo>
                  <a:cubicBezTo>
                    <a:pt x="356943" y="0"/>
                    <a:pt x="380802" y="0"/>
                    <a:pt x="404492" y="2301"/>
                  </a:cubicBezTo>
                  <a:close/>
                  <a:moveTo>
                    <a:pt x="368872" y="138699"/>
                  </a:moveTo>
                  <a:cubicBezTo>
                    <a:pt x="241831" y="138699"/>
                    <a:pt x="138700" y="241841"/>
                    <a:pt x="138700" y="368869"/>
                  </a:cubicBezTo>
                  <a:cubicBezTo>
                    <a:pt x="138700" y="495909"/>
                    <a:pt x="241831" y="599051"/>
                    <a:pt x="368872" y="599051"/>
                  </a:cubicBezTo>
                  <a:cubicBezTo>
                    <a:pt x="495909" y="599051"/>
                    <a:pt x="599047" y="495909"/>
                    <a:pt x="599047" y="368869"/>
                  </a:cubicBezTo>
                  <a:cubicBezTo>
                    <a:pt x="599047" y="241841"/>
                    <a:pt x="495909" y="138699"/>
                    <a:pt x="368872" y="138699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46050" y="174625"/>
              <a:ext cx="444500" cy="415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551015" y="4854262"/>
            <a:ext cx="279667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</a:pPr>
            <a:r>
              <a:rPr lang="en-US" sz="2499" b="1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ОСНОВА ОСВІТНЬОГО ПРОЦЕСУ.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71728" y="5939939"/>
            <a:ext cx="2174660" cy="129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2499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ІНСТРУМЕНТ, А НЕ ЗАМІНА.</a:t>
            </a:r>
          </a:p>
          <a:p>
            <a:pPr algn="ctr">
              <a:lnSpc>
                <a:spcPts val="3399"/>
              </a:lnSpc>
            </a:pPr>
            <a:endParaRPr lang="en-US" sz="2499" b="1" dirty="0">
              <a:solidFill>
                <a:srgbClr val="2B5796"/>
              </a:solidFill>
              <a:latin typeface="Poppins Heavy"/>
              <a:ea typeface="Poppins Heavy"/>
              <a:cs typeface="Poppins Heavy"/>
              <a:sym typeface="Poppins Heavy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019857" y="6199292"/>
            <a:ext cx="2464872" cy="161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499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ЦІННІСТЬ НАШОГО КОЛЕДЖУ.</a:t>
            </a:r>
          </a:p>
          <a:p>
            <a:pPr algn="ctr">
              <a:lnSpc>
                <a:spcPts val="3199"/>
              </a:lnSpc>
            </a:pPr>
            <a:endParaRPr lang="en-US" sz="2499" b="1" dirty="0">
              <a:solidFill>
                <a:srgbClr val="2B5796"/>
              </a:solidFill>
              <a:latin typeface="Poppins Heavy"/>
              <a:ea typeface="Poppins Heavy"/>
              <a:cs typeface="Poppins Heavy"/>
              <a:sym typeface="Poppins Heavy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608540" y="7104592"/>
            <a:ext cx="2796671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499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ПІДВИЩЕННЯ РІВНЯ ЗНАНЬ.</a:t>
            </a:r>
          </a:p>
          <a:p>
            <a:pPr algn="ctr">
              <a:lnSpc>
                <a:spcPts val="3899"/>
              </a:lnSpc>
            </a:pPr>
            <a:endParaRPr lang="en-US" sz="2499" b="1" dirty="0">
              <a:solidFill>
                <a:srgbClr val="2B5796"/>
              </a:solidFill>
              <a:latin typeface="Poppins Heavy"/>
              <a:ea typeface="Poppins Heavy"/>
              <a:cs typeface="Poppins Heavy"/>
              <a:sym typeface="Poppins Heavy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10169" y="4325681"/>
            <a:ext cx="1728668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ДОВІРА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74138" y="5759772"/>
            <a:ext cx="2287905" cy="45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</a:pPr>
            <a:r>
              <a:rPr lang="en-US" sz="3200" b="1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РЕПУТАЦІЯ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211241" y="6688434"/>
            <a:ext cx="1591270" cy="49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ЯКІСТЬ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32163" y="5175862"/>
            <a:ext cx="3273644" cy="1048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ЕТИЧНЕ ВИКОРИСТАННЯ ШІ</a:t>
            </a:r>
          </a:p>
          <a:p>
            <a:pPr algn="ctr">
              <a:lnSpc>
                <a:spcPts val="2689"/>
              </a:lnSpc>
              <a:spcBef>
                <a:spcPct val="0"/>
              </a:spcBef>
            </a:pPr>
            <a:endParaRPr lang="en-US" sz="2689" b="1" dirty="0">
              <a:solidFill>
                <a:srgbClr val="E4844E"/>
              </a:solidFill>
              <a:latin typeface="Poppins Heavy"/>
              <a:ea typeface="Poppins Heavy"/>
              <a:cs typeface="Poppins Heavy"/>
              <a:sym typeface="Poppins Heavy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53947" y="8691487"/>
            <a:ext cx="12647663" cy="1336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0"/>
              </a:lnSpc>
            </a:pPr>
            <a:r>
              <a:rPr lang="en-US" sz="3200" b="1" dirty="0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ФОРМУВАННЯ КУЛЬТУРИ ДОБРОЧЕСНОСТІ — ЦЕ ІНВЕСТИЦІЯ У МАЙБУТНЄ НАШИХ СТУДЕНТІВ ТА НАШОГО КОЛЕДЖУ.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4170" y="3086100"/>
            <a:ext cx="5397987" cy="8484066"/>
          </a:xfrm>
          <a:custGeom>
            <a:avLst/>
            <a:gdLst/>
            <a:ahLst/>
            <a:cxnLst/>
            <a:rect l="l" t="t" r="r" b="b"/>
            <a:pathLst>
              <a:path w="5397987" h="8484066">
                <a:moveTo>
                  <a:pt x="0" y="0"/>
                </a:moveTo>
                <a:lnTo>
                  <a:pt x="5397987" y="0"/>
                </a:lnTo>
                <a:lnTo>
                  <a:pt x="5397987" y="8484066"/>
                </a:lnTo>
                <a:lnTo>
                  <a:pt x="0" y="84840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004895"/>
            <a:ext cx="18288000" cy="8947204"/>
            <a:chOff x="0" y="0"/>
            <a:chExt cx="4816593" cy="2356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356465"/>
            </a:xfrm>
            <a:custGeom>
              <a:avLst/>
              <a:gdLst/>
              <a:ahLst/>
              <a:cxnLst/>
              <a:rect l="l" t="t" r="r" b="b"/>
              <a:pathLst>
                <a:path w="4816592" h="2356465">
                  <a:moveTo>
                    <a:pt x="0" y="0"/>
                  </a:moveTo>
                  <a:lnTo>
                    <a:pt x="4816592" y="0"/>
                  </a:lnTo>
                  <a:lnTo>
                    <a:pt x="4816592" y="2356465"/>
                  </a:lnTo>
                  <a:lnTo>
                    <a:pt x="0" y="23564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4816593" cy="2318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3106231">
            <a:off x="-1565860" y="-897530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0" y="0"/>
                </a:lnTo>
                <a:lnTo>
                  <a:pt x="5189120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3851070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22756" y="1627497"/>
            <a:ext cx="15407844" cy="310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5"/>
              </a:lnSpc>
            </a:pPr>
            <a:endParaRPr/>
          </a:p>
          <a:p>
            <a:pPr algn="just">
              <a:lnSpc>
                <a:spcPts val="6005"/>
              </a:lnSpc>
            </a:pPr>
            <a:r>
              <a:rPr lang="en-US" sz="4289" b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Академічна доброчесність</a:t>
            </a:r>
            <a:r>
              <a:rPr lang="en-US" sz="428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— це свідоме ставлення до навчання, результатів власної праці та повага до інтелектуальної власності інших. </a:t>
            </a:r>
          </a:p>
          <a:p>
            <a:pPr algn="l">
              <a:lnSpc>
                <a:spcPts val="6005"/>
              </a:lnSpc>
            </a:pPr>
            <a:endParaRPr lang="en-US" sz="4289">
              <a:solidFill>
                <a:srgbClr val="2B57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590715" y="58372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83574" y="4943921"/>
            <a:ext cx="14364541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ВОНА Є ОСНОВОЮ ЯКОСТІ ОСВІТНЬОГО ПРОЦЕСУ ТА РЕПУТАЦІЇ НАШОГО КОЛЕДЖУ.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233754"/>
            <a:ext cx="16985203" cy="10541466"/>
            <a:chOff x="0" y="0"/>
            <a:chExt cx="4349305" cy="27763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305" cy="2776353"/>
            </a:xfrm>
            <a:custGeom>
              <a:avLst/>
              <a:gdLst/>
              <a:ahLst/>
              <a:cxnLst/>
              <a:rect l="l" t="t" r="r" b="b"/>
              <a:pathLst>
                <a:path w="4349305" h="2776353">
                  <a:moveTo>
                    <a:pt x="0" y="0"/>
                  </a:moveTo>
                  <a:lnTo>
                    <a:pt x="4349305" y="0"/>
                  </a:lnTo>
                  <a:lnTo>
                    <a:pt x="4349305" y="2776353"/>
                  </a:lnTo>
                  <a:lnTo>
                    <a:pt x="0" y="27763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349305" cy="2747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r>
                <a:rPr lang="en-US" sz="2199" b="1">
                  <a:solidFill>
                    <a:srgbClr val="FFFFFF"/>
                  </a:solidFill>
                  <a:latin typeface="Poppins Heavy"/>
                  <a:ea typeface="Poppins Heavy"/>
                  <a:cs typeface="Poppins Heavy"/>
                  <a:sym typeface="Poppins Heavy"/>
                </a:rPr>
                <a:t>ВИКОРИСТАННЯ ШІ ДЛЯ РЕФЕРАТІВ, КУРСОВИХ РОБІТ ТА ПРОГРАМНОГО КОДУ.</a:t>
              </a:r>
            </a:p>
            <a:p>
              <a:pPr algn="ctr">
                <a:lnSpc>
                  <a:spcPts val="2199"/>
                </a:lnSpc>
              </a:pPr>
              <a:endParaRPr lang="en-US" sz="2199" b="1">
                <a:solidFill>
                  <a:srgbClr val="FFFFFF"/>
                </a:solidFill>
                <a:latin typeface="Poppins Heavy"/>
                <a:ea typeface="Poppins Heavy"/>
                <a:cs typeface="Poppins Heavy"/>
                <a:sym typeface="Poppins Heavy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303752" y="4653812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33013" y="4123467"/>
            <a:ext cx="9210190" cy="6907643"/>
          </a:xfrm>
          <a:custGeom>
            <a:avLst/>
            <a:gdLst/>
            <a:ahLst/>
            <a:cxnLst/>
            <a:rect l="l" t="t" r="r" b="b"/>
            <a:pathLst>
              <a:path w="9210190" h="6907643">
                <a:moveTo>
                  <a:pt x="0" y="0"/>
                </a:moveTo>
                <a:lnTo>
                  <a:pt x="9210190" y="0"/>
                </a:lnTo>
                <a:lnTo>
                  <a:pt x="9210190" y="6907643"/>
                </a:lnTo>
                <a:lnTo>
                  <a:pt x="0" y="69076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2000"/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24991" y="2764903"/>
            <a:ext cx="15124116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Розвиток генеративного Штучного Інтелекту (ШІ), як-от ChatGPT, Copilot, Gemini, створює нові виклики для академічної доброчесності.</a:t>
            </a:r>
          </a:p>
          <a:p>
            <a:pPr algn="just">
              <a:lnSpc>
                <a:spcPts val="4619"/>
              </a:lnSpc>
            </a:pPr>
            <a:endParaRPr lang="en-US" sz="3299">
              <a:solidFill>
                <a:srgbClr val="2B57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1872156"/>
            <a:ext cx="15848212" cy="81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2"/>
              </a:lnSpc>
            </a:pPr>
            <a:r>
              <a:rPr lang="en-US" sz="5650" b="1" dirty="0">
                <a:solidFill>
                  <a:srgbClr val="2B5796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ВИКЛИКИ СЬОГОДЕННЯ: ШТУЧНИЙ ІНТЕЛЕКТ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3415" y="4639459"/>
            <a:ext cx="4726186" cy="44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n-US" sz="3199" b="1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ВИКОНАННЯ ЗАВДАНЬ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24991" y="5263663"/>
            <a:ext cx="11186255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59"/>
              </a:lnSpc>
              <a:spcBef>
                <a:spcPct val="0"/>
              </a:spcBef>
            </a:pP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Використання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ШІ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для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відповідей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виконання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 д/з,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курсових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робіт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та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програмного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u="none" strike="noStrike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коду</a:t>
            </a:r>
            <a:r>
              <a:rPr lang="en-US" sz="3399" u="none" strike="noStrike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3415" y="7369358"/>
            <a:ext cx="2679740" cy="443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n-US" sz="3199" b="1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ПІДГОТОВКА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4991" y="7995785"/>
            <a:ext cx="11186255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59"/>
              </a:lnSpc>
              <a:spcBef>
                <a:spcPct val="0"/>
              </a:spcBef>
            </a:pPr>
            <a:r>
              <a:rPr lang="en-US" sz="3399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Створення презентацій або підготовка до тестів і контрольних робіт.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7188464" y="5328004"/>
            <a:ext cx="3155161" cy="4958996"/>
          </a:xfrm>
          <a:custGeom>
            <a:avLst/>
            <a:gdLst/>
            <a:ahLst/>
            <a:cxnLst/>
            <a:rect l="l" t="t" r="r" b="b"/>
            <a:pathLst>
              <a:path w="3155161" h="4958996">
                <a:moveTo>
                  <a:pt x="0" y="4958996"/>
                </a:moveTo>
                <a:lnTo>
                  <a:pt x="3155162" y="4958996"/>
                </a:lnTo>
                <a:lnTo>
                  <a:pt x="3155162" y="0"/>
                </a:lnTo>
                <a:lnTo>
                  <a:pt x="0" y="0"/>
                </a:lnTo>
                <a:lnTo>
                  <a:pt x="0" y="4958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71142" y="2654795"/>
            <a:ext cx="19030283" cy="7190957"/>
            <a:chOff x="0" y="0"/>
            <a:chExt cx="25373711" cy="958794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2163390" cy="9587942"/>
              <a:chOff x="0" y="0"/>
              <a:chExt cx="2402645" cy="189391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02645" cy="1893915"/>
              </a:xfrm>
              <a:custGeom>
                <a:avLst/>
                <a:gdLst/>
                <a:ahLst/>
                <a:cxnLst/>
                <a:rect l="l" t="t" r="r" b="b"/>
                <a:pathLst>
                  <a:path w="2402645" h="1893915">
                    <a:moveTo>
                      <a:pt x="0" y="0"/>
                    </a:moveTo>
                    <a:lnTo>
                      <a:pt x="2402645" y="0"/>
                    </a:lnTo>
                    <a:lnTo>
                      <a:pt x="2402645" y="1893915"/>
                    </a:lnTo>
                    <a:lnTo>
                      <a:pt x="0" y="189391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28575"/>
                <a:ext cx="2402645" cy="18653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210321" y="0"/>
              <a:ext cx="12163390" cy="9587942"/>
              <a:chOff x="0" y="0"/>
              <a:chExt cx="2402645" cy="189391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02645" cy="1893915"/>
              </a:xfrm>
              <a:custGeom>
                <a:avLst/>
                <a:gdLst/>
                <a:ahLst/>
                <a:cxnLst/>
                <a:rect l="l" t="t" r="r" b="b"/>
                <a:pathLst>
                  <a:path w="2402645" h="1893915">
                    <a:moveTo>
                      <a:pt x="0" y="0"/>
                    </a:moveTo>
                    <a:lnTo>
                      <a:pt x="2402645" y="0"/>
                    </a:lnTo>
                    <a:lnTo>
                      <a:pt x="2402645" y="1893915"/>
                    </a:lnTo>
                    <a:lnTo>
                      <a:pt x="0" y="189391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28575"/>
                <a:ext cx="2402645" cy="18653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2216658" y="-642732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750951" y="612796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3"/>
                </a:lnTo>
                <a:lnTo>
                  <a:pt x="0" y="5191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 flipV="1">
            <a:off x="458452" y="3974263"/>
            <a:ext cx="0" cy="1169237"/>
          </a:xfrm>
          <a:prstGeom prst="line">
            <a:avLst/>
          </a:prstGeom>
          <a:ln w="104775" cap="flat">
            <a:solidFill>
              <a:srgbClr val="E484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9941006" y="3974263"/>
            <a:ext cx="0" cy="1169237"/>
          </a:xfrm>
          <a:prstGeom prst="line">
            <a:avLst/>
          </a:prstGeom>
          <a:ln w="104775" cap="flat">
            <a:solidFill>
              <a:srgbClr val="E484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7188464" y="7677705"/>
            <a:ext cx="2752542" cy="2091932"/>
          </a:xfrm>
          <a:custGeom>
            <a:avLst/>
            <a:gdLst/>
            <a:ahLst/>
            <a:cxnLst/>
            <a:rect l="l" t="t" r="r" b="b"/>
            <a:pathLst>
              <a:path w="2752542" h="2091932">
                <a:moveTo>
                  <a:pt x="0" y="0"/>
                </a:moveTo>
                <a:lnTo>
                  <a:pt x="2752542" y="0"/>
                </a:lnTo>
                <a:lnTo>
                  <a:pt x="2752542" y="2091933"/>
                </a:lnTo>
                <a:lnTo>
                  <a:pt x="0" y="20919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785168" y="3927685"/>
            <a:ext cx="7785205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ШІ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відкриває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нові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шляхи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для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розвитку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just">
              <a:lnSpc>
                <a:spcPts val="4759"/>
              </a:lnSpc>
            </a:pPr>
            <a:endParaRPr lang="en-US" sz="3399" b="1" dirty="0">
              <a:solidFill>
                <a:srgbClr val="2B579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5847"/>
              </a:lnSpc>
            </a:pP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розвиток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критичного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мислення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5847"/>
              </a:lnSpc>
            </a:pP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стимулювання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творчості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5847"/>
              </a:lnSpc>
            </a:pP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індивідуалізація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навчання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1422698"/>
            <a:ext cx="15787311" cy="173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b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ШІ: МОЖЛИВОСТІ ТА ЗАГРОЗИ</a:t>
            </a:r>
          </a:p>
          <a:p>
            <a:pPr algn="ctr">
              <a:lnSpc>
                <a:spcPts val="6400"/>
              </a:lnSpc>
            </a:pPr>
            <a:endParaRPr lang="en-US" sz="8000" b="1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191799" y="3927685"/>
            <a:ext cx="7513716" cy="568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Неетичне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використання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ШІ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може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призвести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99" b="1" dirty="0" err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до</a:t>
            </a:r>
            <a:r>
              <a:rPr lang="en-US" sz="3399" b="1" dirty="0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just">
              <a:lnSpc>
                <a:spcPts val="4759"/>
              </a:lnSpc>
            </a:pPr>
            <a:endParaRPr lang="en-US" sz="3399" b="1" dirty="0">
              <a:solidFill>
                <a:srgbClr val="2B579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5133"/>
              </a:lnSpc>
            </a:pP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підміни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власної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роботи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згенерованим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текстом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5133"/>
              </a:lnSpc>
            </a:pP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зниження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мотивації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до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самостійного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навчання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5133"/>
              </a:lnSpc>
            </a:pP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-US" sz="3399" dirty="0" err="1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труднощів</a:t>
            </a:r>
            <a:r>
              <a:rPr lang="en-US" sz="3399" dirty="0" smtClean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з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перевіркою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автентичності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dirty="0" err="1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робіт</a:t>
            </a:r>
            <a:r>
              <a:rPr lang="en-US" sz="3399" dirty="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77770" y="2931203"/>
            <a:ext cx="3524250" cy="53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99"/>
              </a:lnSpc>
              <a:spcBef>
                <a:spcPct val="0"/>
              </a:spcBef>
            </a:pPr>
            <a:r>
              <a:rPr lang="en-US" sz="3799" b="1" u="none" strike="noStrike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МОЖЛИВОСТІ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933817" y="2931203"/>
            <a:ext cx="2662146" cy="53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  <a:spcBef>
                <a:spcPct val="0"/>
              </a:spcBef>
            </a:pPr>
            <a:r>
              <a:rPr lang="en-US" sz="3799" b="1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ЗАГРОЗИ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476583" y="-469708"/>
            <a:ext cx="3155161" cy="4958996"/>
          </a:xfrm>
          <a:custGeom>
            <a:avLst/>
            <a:gdLst/>
            <a:ahLst/>
            <a:cxnLst/>
            <a:rect l="l" t="t" r="r" b="b"/>
            <a:pathLst>
              <a:path w="3155161" h="4958996">
                <a:moveTo>
                  <a:pt x="0" y="4958996"/>
                </a:moveTo>
                <a:lnTo>
                  <a:pt x="3155161" y="4958996"/>
                </a:lnTo>
                <a:lnTo>
                  <a:pt x="3155161" y="0"/>
                </a:lnTo>
                <a:lnTo>
                  <a:pt x="0" y="0"/>
                </a:lnTo>
                <a:lnTo>
                  <a:pt x="0" y="4958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173782" y="-594232"/>
            <a:ext cx="14455120" cy="10881232"/>
            <a:chOff x="0" y="0"/>
            <a:chExt cx="3807110" cy="28658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07110" cy="2865839"/>
            </a:xfrm>
            <a:custGeom>
              <a:avLst/>
              <a:gdLst/>
              <a:ahLst/>
              <a:cxnLst/>
              <a:rect l="l" t="t" r="r" b="b"/>
              <a:pathLst>
                <a:path w="3807110" h="2865839">
                  <a:moveTo>
                    <a:pt x="0" y="0"/>
                  </a:moveTo>
                  <a:lnTo>
                    <a:pt x="3807110" y="0"/>
                  </a:lnTo>
                  <a:lnTo>
                    <a:pt x="3807110" y="2865839"/>
                  </a:lnTo>
                  <a:lnTo>
                    <a:pt x="0" y="28658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52400"/>
              <a:ext cx="3807110" cy="2713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9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4341246" y="4159770"/>
            <a:ext cx="6751830" cy="3675107"/>
            <a:chOff x="0" y="0"/>
            <a:chExt cx="1778260" cy="9679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78260" cy="967929"/>
            </a:xfrm>
            <a:custGeom>
              <a:avLst/>
              <a:gdLst/>
              <a:ahLst/>
              <a:cxnLst/>
              <a:rect l="l" t="t" r="r" b="b"/>
              <a:pathLst>
                <a:path w="1778260" h="967929">
                  <a:moveTo>
                    <a:pt x="19493" y="0"/>
                  </a:moveTo>
                  <a:lnTo>
                    <a:pt x="1758767" y="0"/>
                  </a:lnTo>
                  <a:cubicBezTo>
                    <a:pt x="1763937" y="0"/>
                    <a:pt x="1768895" y="2054"/>
                    <a:pt x="1772550" y="5709"/>
                  </a:cubicBezTo>
                  <a:cubicBezTo>
                    <a:pt x="1776206" y="9365"/>
                    <a:pt x="1778260" y="14323"/>
                    <a:pt x="1778260" y="19493"/>
                  </a:cubicBezTo>
                  <a:lnTo>
                    <a:pt x="1778260" y="948436"/>
                  </a:lnTo>
                  <a:cubicBezTo>
                    <a:pt x="1778260" y="953606"/>
                    <a:pt x="1776206" y="958564"/>
                    <a:pt x="1772550" y="962220"/>
                  </a:cubicBezTo>
                  <a:cubicBezTo>
                    <a:pt x="1768895" y="965876"/>
                    <a:pt x="1763937" y="967929"/>
                    <a:pt x="1758767" y="967929"/>
                  </a:cubicBezTo>
                  <a:lnTo>
                    <a:pt x="19493" y="967929"/>
                  </a:lnTo>
                  <a:cubicBezTo>
                    <a:pt x="14323" y="967929"/>
                    <a:pt x="9365" y="965876"/>
                    <a:pt x="5709" y="962220"/>
                  </a:cubicBezTo>
                  <a:cubicBezTo>
                    <a:pt x="2054" y="958564"/>
                    <a:pt x="0" y="953606"/>
                    <a:pt x="0" y="948436"/>
                  </a:cubicBezTo>
                  <a:lnTo>
                    <a:pt x="0" y="19493"/>
                  </a:lnTo>
                  <a:cubicBezTo>
                    <a:pt x="0" y="14323"/>
                    <a:pt x="2054" y="9365"/>
                    <a:pt x="5709" y="5709"/>
                  </a:cubicBezTo>
                  <a:cubicBezTo>
                    <a:pt x="9365" y="2054"/>
                    <a:pt x="14323" y="0"/>
                    <a:pt x="19493" y="0"/>
                  </a:cubicBezTo>
                  <a:close/>
                </a:path>
              </a:pathLst>
            </a:custGeom>
            <a:solidFill>
              <a:srgbClr val="D5ECF0"/>
            </a:solidFill>
            <a:ln w="38100" cap="sq">
              <a:solidFill>
                <a:srgbClr val="5E17EB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778260" cy="939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401342" y="4159770"/>
            <a:ext cx="6471638" cy="3675107"/>
            <a:chOff x="0" y="0"/>
            <a:chExt cx="1704464" cy="9679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4464" cy="967929"/>
            </a:xfrm>
            <a:custGeom>
              <a:avLst/>
              <a:gdLst/>
              <a:ahLst/>
              <a:cxnLst/>
              <a:rect l="l" t="t" r="r" b="b"/>
              <a:pathLst>
                <a:path w="1704464" h="967929">
                  <a:moveTo>
                    <a:pt x="20337" y="0"/>
                  </a:moveTo>
                  <a:lnTo>
                    <a:pt x="1684128" y="0"/>
                  </a:lnTo>
                  <a:cubicBezTo>
                    <a:pt x="1695359" y="0"/>
                    <a:pt x="1704464" y="9105"/>
                    <a:pt x="1704464" y="20337"/>
                  </a:cubicBezTo>
                  <a:lnTo>
                    <a:pt x="1704464" y="947593"/>
                  </a:lnTo>
                  <a:cubicBezTo>
                    <a:pt x="1704464" y="958824"/>
                    <a:pt x="1695359" y="967929"/>
                    <a:pt x="1684128" y="967929"/>
                  </a:cubicBezTo>
                  <a:lnTo>
                    <a:pt x="20337" y="967929"/>
                  </a:lnTo>
                  <a:cubicBezTo>
                    <a:pt x="9105" y="967929"/>
                    <a:pt x="0" y="958824"/>
                    <a:pt x="0" y="947593"/>
                  </a:cubicBezTo>
                  <a:lnTo>
                    <a:pt x="0" y="20337"/>
                  </a:lnTo>
                  <a:cubicBezTo>
                    <a:pt x="0" y="9105"/>
                    <a:pt x="9105" y="0"/>
                    <a:pt x="20337" y="0"/>
                  </a:cubicBezTo>
                  <a:close/>
                </a:path>
              </a:pathLst>
            </a:custGeom>
            <a:solidFill>
              <a:srgbClr val="D5ECF0"/>
            </a:solidFill>
            <a:ln w="38100" cap="sq">
              <a:solidFill>
                <a:srgbClr val="5E17EB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704464" cy="939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484787" y="8137877"/>
            <a:ext cx="13388193" cy="1825176"/>
            <a:chOff x="0" y="0"/>
            <a:chExt cx="3526108" cy="48070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26108" cy="480705"/>
            </a:xfrm>
            <a:custGeom>
              <a:avLst/>
              <a:gdLst/>
              <a:ahLst/>
              <a:cxnLst/>
              <a:rect l="l" t="t" r="r" b="b"/>
              <a:pathLst>
                <a:path w="3526108" h="480705">
                  <a:moveTo>
                    <a:pt x="9831" y="0"/>
                  </a:moveTo>
                  <a:lnTo>
                    <a:pt x="3516278" y="0"/>
                  </a:lnTo>
                  <a:cubicBezTo>
                    <a:pt x="3518885" y="0"/>
                    <a:pt x="3521385" y="1036"/>
                    <a:pt x="3523229" y="2879"/>
                  </a:cubicBezTo>
                  <a:cubicBezTo>
                    <a:pt x="3525073" y="4723"/>
                    <a:pt x="3526108" y="7223"/>
                    <a:pt x="3526108" y="9831"/>
                  </a:cubicBezTo>
                  <a:lnTo>
                    <a:pt x="3526108" y="470874"/>
                  </a:lnTo>
                  <a:cubicBezTo>
                    <a:pt x="3526108" y="476304"/>
                    <a:pt x="3521707" y="480705"/>
                    <a:pt x="3516278" y="480705"/>
                  </a:cubicBezTo>
                  <a:lnTo>
                    <a:pt x="9831" y="480705"/>
                  </a:lnTo>
                  <a:cubicBezTo>
                    <a:pt x="7223" y="480705"/>
                    <a:pt x="4723" y="479669"/>
                    <a:pt x="2879" y="477826"/>
                  </a:cubicBezTo>
                  <a:cubicBezTo>
                    <a:pt x="1036" y="475982"/>
                    <a:pt x="0" y="473482"/>
                    <a:pt x="0" y="470874"/>
                  </a:cubicBezTo>
                  <a:lnTo>
                    <a:pt x="0" y="9831"/>
                  </a:lnTo>
                  <a:cubicBezTo>
                    <a:pt x="0" y="4401"/>
                    <a:pt x="4401" y="0"/>
                    <a:pt x="9831" y="0"/>
                  </a:cubicBezTo>
                  <a:close/>
                </a:path>
              </a:pathLst>
            </a:custGeom>
            <a:solidFill>
              <a:srgbClr val="D5ECF0"/>
            </a:solidFill>
            <a:ln w="38100" cap="sq">
              <a:solidFill>
                <a:srgbClr val="5E17EB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28575"/>
              <a:ext cx="3526108" cy="452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4352" y="2522101"/>
            <a:ext cx="3819622" cy="3934375"/>
          </a:xfrm>
          <a:custGeom>
            <a:avLst/>
            <a:gdLst/>
            <a:ahLst/>
            <a:cxnLst/>
            <a:rect l="l" t="t" r="r" b="b"/>
            <a:pathLst>
              <a:path w="3819622" h="3934375">
                <a:moveTo>
                  <a:pt x="0" y="0"/>
                </a:moveTo>
                <a:lnTo>
                  <a:pt x="3819623" y="0"/>
                </a:lnTo>
                <a:lnTo>
                  <a:pt x="3819623" y="3934375"/>
                </a:lnTo>
                <a:lnTo>
                  <a:pt x="0" y="39343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631744" y="472055"/>
            <a:ext cx="12283937" cy="185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8"/>
              </a:lnSpc>
              <a:spcBef>
                <a:spcPct val="0"/>
              </a:spcBef>
            </a:pPr>
            <a:r>
              <a:rPr lang="en-US" sz="7200" b="1" u="none" strike="noStrike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ФОРМУВАННЯ КУЛЬТУРИ ДОБРОЧЕСНОСТІ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41246" y="2237055"/>
            <a:ext cx="13205127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Завдання викладача</a:t>
            </a:r>
            <a:r>
              <a:rPr lang="en-US" sz="3000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— не просто контролювати, а виховувати культуру академічної доброчесності, пояснюючи її цінність і практичну користь.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85761" y="4175302"/>
            <a:ext cx="6062799" cy="347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Інформування</a:t>
            </a:r>
          </a:p>
          <a:p>
            <a:pPr algn="just">
              <a:lnSpc>
                <a:spcPts val="1680"/>
              </a:lnSpc>
            </a:pPr>
            <a:endParaRPr lang="en-US" sz="3299" b="1">
              <a:solidFill>
                <a:srgbClr val="E4844E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Нагадувати студентам про принципи та норми академічної доброчесності (Закон України «Про освіту», внутрішні положення).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48886" y="4175302"/>
            <a:ext cx="5572413" cy="3472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Профілактика</a:t>
            </a:r>
          </a:p>
          <a:p>
            <a:pPr algn="just">
              <a:lnSpc>
                <a:spcPts val="1680"/>
              </a:lnSpc>
            </a:pPr>
            <a:endParaRPr lang="en-US" sz="3299" b="1">
              <a:solidFill>
                <a:srgbClr val="E4844E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Поясню</a:t>
            </a:r>
            <a:r>
              <a:rPr lang="en-US" sz="3000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вати етичне використання ШІ: з посиланням на джерело, із власним аналізом, а не механічним копіюванням.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67853" y="8042627"/>
            <a:ext cx="12850444" cy="225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47"/>
              </a:lnSpc>
              <a:spcBef>
                <a:spcPct val="0"/>
              </a:spcBef>
            </a:pPr>
            <a:r>
              <a:rPr lang="en-US" sz="3462" b="1" u="none" strike="noStrike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Приклади добрих практик</a:t>
            </a:r>
          </a:p>
          <a:p>
            <a:pPr marL="0" lvl="0" indent="0" algn="just">
              <a:lnSpc>
                <a:spcPts val="4276"/>
              </a:lnSpc>
              <a:spcBef>
                <a:spcPct val="0"/>
              </a:spcBef>
            </a:pPr>
            <a:r>
              <a:rPr lang="en-US" sz="3054" u="none" strike="noStrike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Демонструвати, як ШІ може бути корисним інструментом (пошук ідей, план, покращення структури), а не заміною роботи.</a:t>
            </a:r>
          </a:p>
          <a:p>
            <a:pPr marL="0" lvl="0" indent="0" algn="just">
              <a:lnSpc>
                <a:spcPts val="4276"/>
              </a:lnSpc>
              <a:spcBef>
                <a:spcPct val="0"/>
              </a:spcBef>
            </a:pPr>
            <a:endParaRPr lang="en-US" sz="3054" u="none" strike="noStrike">
              <a:solidFill>
                <a:srgbClr val="2B57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532481"/>
            <a:ext cx="15776035" cy="7190957"/>
            <a:chOff x="0" y="0"/>
            <a:chExt cx="4155005" cy="18939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55005" cy="1893915"/>
            </a:xfrm>
            <a:custGeom>
              <a:avLst/>
              <a:gdLst/>
              <a:ahLst/>
              <a:cxnLst/>
              <a:rect l="l" t="t" r="r" b="b"/>
              <a:pathLst>
                <a:path w="4155005" h="1893915">
                  <a:moveTo>
                    <a:pt x="0" y="0"/>
                  </a:moveTo>
                  <a:lnTo>
                    <a:pt x="4155005" y="0"/>
                  </a:lnTo>
                  <a:lnTo>
                    <a:pt x="4155005" y="1893915"/>
                  </a:lnTo>
                  <a:lnTo>
                    <a:pt x="0" y="18939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155005" cy="1865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16658" y="-642732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3132497"/>
            <a:ext cx="14474415" cy="535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93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Мікродискусії </a:t>
            </a:r>
            <a:r>
              <a:rPr lang="en-US" sz="329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(«Що означає бути чесним у навчанні?»)</a:t>
            </a:r>
          </a:p>
          <a:p>
            <a:pPr algn="just">
              <a:lnSpc>
                <a:spcPts val="7193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Аналіз кейсів</a:t>
            </a:r>
            <a:r>
              <a:rPr lang="en-US" sz="329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 (Розбір реальних чи вигаданих ситуацій</a:t>
            </a:r>
          </a:p>
          <a:p>
            <a:pPr algn="just">
              <a:lnSpc>
                <a:spcPts val="7193"/>
              </a:lnSpc>
            </a:pPr>
            <a:r>
              <a:rPr lang="en-US" sz="329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академічних порушень.)</a:t>
            </a:r>
          </a:p>
          <a:p>
            <a:pPr algn="just">
              <a:lnSpc>
                <a:spcPts val="7193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Творчі завдання</a:t>
            </a:r>
            <a:r>
              <a:rPr lang="en-US" sz="329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(Завдання з індивідуальними даними, що </a:t>
            </a:r>
          </a:p>
          <a:p>
            <a:pPr algn="just">
              <a:lnSpc>
                <a:spcPts val="7193"/>
              </a:lnSpc>
            </a:pPr>
            <a:r>
              <a:rPr lang="en-US" sz="329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унеможливлюють копіювання.)</a:t>
            </a:r>
          </a:p>
          <a:p>
            <a:pPr algn="just">
              <a:lnSpc>
                <a:spcPts val="7193"/>
              </a:lnSpc>
            </a:pPr>
            <a:r>
              <a:rPr lang="en-US" sz="3299" b="1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Перевірка розуміння</a:t>
            </a:r>
            <a:r>
              <a:rPr lang="en-US" sz="3299">
                <a:solidFill>
                  <a:srgbClr val="2B5796"/>
                </a:solidFill>
                <a:latin typeface="Poppins"/>
                <a:ea typeface="Poppins"/>
                <a:cs typeface="Poppins"/>
                <a:sym typeface="Poppins"/>
              </a:rPr>
              <a:t> (Використання  усних форм контролю.)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69634" y="5775650"/>
            <a:ext cx="3721932" cy="3721932"/>
          </a:xfrm>
          <a:custGeom>
            <a:avLst/>
            <a:gdLst/>
            <a:ahLst/>
            <a:cxnLst/>
            <a:rect l="l" t="t" r="r" b="b"/>
            <a:pathLst>
              <a:path w="3721932" h="3721932">
                <a:moveTo>
                  <a:pt x="0" y="0"/>
                </a:moveTo>
                <a:lnTo>
                  <a:pt x="3721932" y="0"/>
                </a:lnTo>
                <a:lnTo>
                  <a:pt x="3721932" y="3721931"/>
                </a:lnTo>
                <a:lnTo>
                  <a:pt x="0" y="37219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1451273"/>
            <a:ext cx="14902142" cy="96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 b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ЗАХОДИ ПІД ЧАС ЗАНЯТЬ</a:t>
            </a:r>
          </a:p>
        </p:txBody>
      </p:sp>
      <p:sp>
        <p:nvSpPr>
          <p:cNvPr id="15" name="Freeform 15"/>
          <p:cNvSpPr/>
          <p:nvPr/>
        </p:nvSpPr>
        <p:spPr>
          <a:xfrm flipV="1">
            <a:off x="14653019" y="4538585"/>
            <a:ext cx="3155161" cy="4958996"/>
          </a:xfrm>
          <a:custGeom>
            <a:avLst/>
            <a:gdLst/>
            <a:ahLst/>
            <a:cxnLst/>
            <a:rect l="l" t="t" r="r" b="b"/>
            <a:pathLst>
              <a:path w="3155161" h="4958996">
                <a:moveTo>
                  <a:pt x="0" y="4958996"/>
                </a:moveTo>
                <a:lnTo>
                  <a:pt x="3155162" y="4958996"/>
                </a:lnTo>
                <a:lnTo>
                  <a:pt x="3155162" y="0"/>
                </a:lnTo>
                <a:lnTo>
                  <a:pt x="0" y="0"/>
                </a:lnTo>
                <a:lnTo>
                  <a:pt x="0" y="495899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22338" y="2532481"/>
            <a:ext cx="17271445" cy="7190957"/>
            <a:chOff x="0" y="0"/>
            <a:chExt cx="4548858" cy="18939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48858" cy="1893915"/>
            </a:xfrm>
            <a:custGeom>
              <a:avLst/>
              <a:gdLst/>
              <a:ahLst/>
              <a:cxnLst/>
              <a:rect l="l" t="t" r="r" b="b"/>
              <a:pathLst>
                <a:path w="4548858" h="1893915">
                  <a:moveTo>
                    <a:pt x="0" y="0"/>
                  </a:moveTo>
                  <a:lnTo>
                    <a:pt x="4548858" y="0"/>
                  </a:lnTo>
                  <a:lnTo>
                    <a:pt x="4548858" y="1893915"/>
                  </a:lnTo>
                  <a:lnTo>
                    <a:pt x="0" y="18939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548858" cy="1865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16658" y="-642732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8198" y="3204267"/>
            <a:ext cx="14830372" cy="716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94"/>
              </a:lnSpc>
              <a:spcBef>
                <a:spcPct val="0"/>
              </a:spcBef>
            </a:pPr>
            <a:r>
              <a:rPr lang="en-US" sz="3300" b="1" u="none" strike="noStrike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Тематичні години спілкування </a:t>
            </a:r>
            <a:r>
              <a:rPr lang="en-US" sz="3300" b="1" u="none" strike="noStrike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(«Академічна доброчесність — вибір чесних»)</a:t>
            </a:r>
          </a:p>
          <a:p>
            <a:pPr marL="0" lvl="0" indent="0" algn="just">
              <a:lnSpc>
                <a:spcPts val="7194"/>
              </a:lnSpc>
              <a:spcBef>
                <a:spcPct val="0"/>
              </a:spcBef>
            </a:pPr>
            <a:r>
              <a:rPr lang="en-US" sz="3300" b="1" u="none" strike="noStrike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Круглі столи</a:t>
            </a:r>
            <a:r>
              <a:rPr lang="en-US" sz="3300" b="1" u="none" strike="noStrike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(«Як ШІ допомагає, а не шкодить навчанню»)</a:t>
            </a:r>
          </a:p>
          <a:p>
            <a:pPr marL="0" lvl="0" indent="0" algn="just">
              <a:lnSpc>
                <a:spcPts val="7194"/>
              </a:lnSpc>
              <a:spcBef>
                <a:spcPct val="0"/>
              </a:spcBef>
            </a:pPr>
            <a:r>
              <a:rPr lang="en-US" sz="3300" b="1" u="none" strike="noStrike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Конкурси </a:t>
            </a:r>
            <a:r>
              <a:rPr lang="en-US" sz="3300" b="1" u="none" strike="noStrike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 (Есе або плакатів «Чесність — мій освітній принцип»)</a:t>
            </a:r>
          </a:p>
          <a:p>
            <a:pPr marL="0" lvl="0" indent="0" algn="just">
              <a:lnSpc>
                <a:spcPts val="7194"/>
              </a:lnSpc>
              <a:spcBef>
                <a:spcPct val="0"/>
              </a:spcBef>
            </a:pPr>
            <a:r>
              <a:rPr lang="en-US" sz="3300" b="1" u="none" strike="noStrike">
                <a:solidFill>
                  <a:srgbClr val="E4844E"/>
                </a:solidFill>
                <a:latin typeface="Poppins Bold"/>
                <a:ea typeface="Poppins Bold"/>
                <a:cs typeface="Poppins Bold"/>
                <a:sym typeface="Poppins Bold"/>
              </a:rPr>
              <a:t>Студентські дебати </a:t>
            </a:r>
            <a:r>
              <a:rPr lang="en-US" sz="3300" b="1" u="none" strike="noStrike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(«ШІ — помічник чи спокуса?»)</a:t>
            </a:r>
          </a:p>
          <a:p>
            <a:pPr marL="0" lvl="0" indent="0" algn="just">
              <a:lnSpc>
                <a:spcPts val="7193"/>
              </a:lnSpc>
              <a:spcBef>
                <a:spcPct val="0"/>
              </a:spcBef>
            </a:pPr>
            <a:endParaRPr lang="en-US" sz="3300" b="1" u="none" strike="noStrike">
              <a:solidFill>
                <a:srgbClr val="2B579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just">
              <a:lnSpc>
                <a:spcPts val="7193"/>
              </a:lnSpc>
              <a:spcBef>
                <a:spcPct val="0"/>
              </a:spcBef>
            </a:pPr>
            <a:endParaRPr lang="en-US" sz="3300" b="1" u="none" strike="noStrike">
              <a:solidFill>
                <a:srgbClr val="2B579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just">
              <a:lnSpc>
                <a:spcPts val="7193"/>
              </a:lnSpc>
              <a:spcBef>
                <a:spcPct val="0"/>
              </a:spcBef>
            </a:pPr>
            <a:endParaRPr lang="en-US" sz="3300" b="1" u="none" strike="noStrike">
              <a:solidFill>
                <a:srgbClr val="2B579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492722" y="6373736"/>
            <a:ext cx="5196430" cy="5196430"/>
          </a:xfrm>
          <a:custGeom>
            <a:avLst/>
            <a:gdLst/>
            <a:ahLst/>
            <a:cxnLst/>
            <a:rect l="l" t="t" r="r" b="b"/>
            <a:pathLst>
              <a:path w="5196430" h="5196430">
                <a:moveTo>
                  <a:pt x="0" y="0"/>
                </a:moveTo>
                <a:lnTo>
                  <a:pt x="5196430" y="0"/>
                </a:lnTo>
                <a:lnTo>
                  <a:pt x="5196430" y="5196430"/>
                </a:lnTo>
                <a:lnTo>
                  <a:pt x="0" y="5196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173200" y="586122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28449" y="1024566"/>
            <a:ext cx="14530623" cy="173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 b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ЗАХОДИ У ВИХОВНІЙ РОБОТІ</a:t>
            </a:r>
          </a:p>
          <a:p>
            <a:pPr algn="ctr">
              <a:lnSpc>
                <a:spcPts val="6400"/>
              </a:lnSpc>
            </a:pPr>
            <a:endParaRPr lang="en-US" sz="8000" b="1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5" name="Freeform 15"/>
          <p:cNvSpPr/>
          <p:nvPr/>
        </p:nvSpPr>
        <p:spPr>
          <a:xfrm flipV="1">
            <a:off x="14653019" y="5017027"/>
            <a:ext cx="3155161" cy="4958996"/>
          </a:xfrm>
          <a:custGeom>
            <a:avLst/>
            <a:gdLst/>
            <a:ahLst/>
            <a:cxnLst/>
            <a:rect l="l" t="t" r="r" b="b"/>
            <a:pathLst>
              <a:path w="3155161" h="4958996">
                <a:moveTo>
                  <a:pt x="0" y="4958996"/>
                </a:moveTo>
                <a:lnTo>
                  <a:pt x="3155162" y="4958996"/>
                </a:lnTo>
                <a:lnTo>
                  <a:pt x="3155162" y="0"/>
                </a:lnTo>
                <a:lnTo>
                  <a:pt x="0" y="0"/>
                </a:lnTo>
                <a:lnTo>
                  <a:pt x="0" y="4958996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15302"/>
            <a:ext cx="15587239" cy="11354864"/>
            <a:chOff x="0" y="0"/>
            <a:chExt cx="4105281" cy="29905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05281" cy="2990582"/>
            </a:xfrm>
            <a:custGeom>
              <a:avLst/>
              <a:gdLst/>
              <a:ahLst/>
              <a:cxnLst/>
              <a:rect l="l" t="t" r="r" b="b"/>
              <a:pathLst>
                <a:path w="4105281" h="2990582">
                  <a:moveTo>
                    <a:pt x="0" y="0"/>
                  </a:moveTo>
                  <a:lnTo>
                    <a:pt x="4105281" y="0"/>
                  </a:lnTo>
                  <a:lnTo>
                    <a:pt x="4105281" y="2990582"/>
                  </a:lnTo>
                  <a:lnTo>
                    <a:pt x="0" y="29905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105281" cy="2962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175321">
            <a:off x="-1366085" y="204359"/>
            <a:ext cx="4223237" cy="2111619"/>
          </a:xfrm>
          <a:custGeom>
            <a:avLst/>
            <a:gdLst/>
            <a:ahLst/>
            <a:cxnLst/>
            <a:rect l="l" t="t" r="r" b="b"/>
            <a:pathLst>
              <a:path w="4223237" h="2111619">
                <a:moveTo>
                  <a:pt x="0" y="0"/>
                </a:moveTo>
                <a:lnTo>
                  <a:pt x="4223237" y="0"/>
                </a:lnTo>
                <a:lnTo>
                  <a:pt x="4223237" y="2111619"/>
                </a:lnTo>
                <a:lnTo>
                  <a:pt x="0" y="211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4383642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3" y="0"/>
                </a:lnTo>
                <a:lnTo>
                  <a:pt x="128330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230600" y="0"/>
            <a:ext cx="1474915" cy="2009790"/>
            <a:chOff x="0" y="0"/>
            <a:chExt cx="660400" cy="8998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649107" y="399750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53994" y="5566620"/>
            <a:ext cx="3303043" cy="5191423"/>
          </a:xfrm>
          <a:custGeom>
            <a:avLst/>
            <a:gdLst/>
            <a:ahLst/>
            <a:cxnLst/>
            <a:rect l="l" t="t" r="r" b="b"/>
            <a:pathLst>
              <a:path w="3303043" h="5191423">
                <a:moveTo>
                  <a:pt x="0" y="0"/>
                </a:moveTo>
                <a:lnTo>
                  <a:pt x="3303043" y="0"/>
                </a:lnTo>
                <a:lnTo>
                  <a:pt x="3303043" y="5191424"/>
                </a:lnTo>
                <a:lnTo>
                  <a:pt x="0" y="51914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52981">
            <a:off x="39543" y="7097345"/>
            <a:ext cx="4486286" cy="3532950"/>
          </a:xfrm>
          <a:custGeom>
            <a:avLst/>
            <a:gdLst/>
            <a:ahLst/>
            <a:cxnLst/>
            <a:rect l="l" t="t" r="r" b="b"/>
            <a:pathLst>
              <a:path w="4486286" h="3532950">
                <a:moveTo>
                  <a:pt x="0" y="0"/>
                </a:moveTo>
                <a:lnTo>
                  <a:pt x="4486286" y="0"/>
                </a:lnTo>
                <a:lnTo>
                  <a:pt x="4486286" y="3532950"/>
                </a:lnTo>
                <a:lnTo>
                  <a:pt x="0" y="3532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600817" y="6772275"/>
            <a:ext cx="2367241" cy="2160107"/>
          </a:xfrm>
          <a:custGeom>
            <a:avLst/>
            <a:gdLst/>
            <a:ahLst/>
            <a:cxnLst/>
            <a:rect l="l" t="t" r="r" b="b"/>
            <a:pathLst>
              <a:path w="2367241" h="2160107">
                <a:moveTo>
                  <a:pt x="0" y="0"/>
                </a:moveTo>
                <a:lnTo>
                  <a:pt x="2367241" y="0"/>
                </a:lnTo>
                <a:lnTo>
                  <a:pt x="2367241" y="2160107"/>
                </a:lnTo>
                <a:lnTo>
                  <a:pt x="0" y="21601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3419475"/>
            <a:ext cx="13996594" cy="269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45"/>
              </a:lnSpc>
            </a:pPr>
            <a:r>
              <a:rPr lang="en-US" sz="3299" b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Викладач є моделлю доброчесної поведінки. Якщо студенти бачать послідовність, справедливість, відкритість у оцінюванні, вони легше приймають ці цінності.</a:t>
            </a:r>
          </a:p>
          <a:p>
            <a:pPr algn="just">
              <a:lnSpc>
                <a:spcPts val="5345"/>
              </a:lnSpc>
            </a:pPr>
            <a:endParaRPr lang="en-US" sz="3299" b="1">
              <a:solidFill>
                <a:srgbClr val="2B579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69508" y="786441"/>
            <a:ext cx="14961092" cy="201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8"/>
              </a:lnSpc>
            </a:pPr>
            <a:r>
              <a:rPr lang="en-US" sz="7135" b="1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РОЛЬ ВИКЛАДАЧА: МОДЕЛЬ ДОБРОЧЕСНОСТІ</a:t>
            </a:r>
          </a:p>
        </p:txBody>
      </p:sp>
      <p:sp>
        <p:nvSpPr>
          <p:cNvPr id="17" name="AutoShape 17"/>
          <p:cNvSpPr/>
          <p:nvPr/>
        </p:nvSpPr>
        <p:spPr>
          <a:xfrm flipH="1" flipV="1">
            <a:off x="745533" y="3581400"/>
            <a:ext cx="0" cy="1985220"/>
          </a:xfrm>
          <a:prstGeom prst="line">
            <a:avLst/>
          </a:prstGeom>
          <a:ln w="104775" cap="flat">
            <a:solidFill>
              <a:srgbClr val="E484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4270013" y="6203439"/>
            <a:ext cx="10085423" cy="2296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3"/>
              </a:lnSpc>
            </a:pPr>
            <a:r>
              <a:rPr lang="en-US" sz="3220" b="1">
                <a:solidFill>
                  <a:srgbClr val="2B5796"/>
                </a:solidFill>
                <a:latin typeface="Poppins Bold"/>
                <a:ea typeface="Poppins Bold"/>
                <a:cs typeface="Poppins Bold"/>
                <a:sym typeface="Poppins Bold"/>
              </a:rPr>
              <a:t>ВАЖЛИВО ДЕМОНСТРУВАТИ, ЩО ОЦІНКА — ЦЕ НЕ ПОКАРАННЯ, А ЗВОРОТНИЙ ЗВ’ЯЗОК, ЯКИЙ ДОПОМАГАЄ ЗРОСТАТИ ТА РОЗВИВАТИСЯ.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53310" y="2851061"/>
            <a:ext cx="5397987" cy="8484066"/>
          </a:xfrm>
          <a:custGeom>
            <a:avLst/>
            <a:gdLst/>
            <a:ahLst/>
            <a:cxnLst/>
            <a:rect l="l" t="t" r="r" b="b"/>
            <a:pathLst>
              <a:path w="5397987" h="8484066">
                <a:moveTo>
                  <a:pt x="0" y="0"/>
                </a:moveTo>
                <a:lnTo>
                  <a:pt x="5397987" y="0"/>
                </a:lnTo>
                <a:lnTo>
                  <a:pt x="5397987" y="8484067"/>
                </a:lnTo>
                <a:lnTo>
                  <a:pt x="0" y="84840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" y="1208095"/>
            <a:ext cx="18288000" cy="8199468"/>
            <a:chOff x="0" y="0"/>
            <a:chExt cx="4816593" cy="2159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159531"/>
            </a:xfrm>
            <a:custGeom>
              <a:avLst/>
              <a:gdLst/>
              <a:ahLst/>
              <a:cxnLst/>
              <a:rect l="l" t="t" r="r" b="b"/>
              <a:pathLst>
                <a:path w="4816592" h="2159531">
                  <a:moveTo>
                    <a:pt x="0" y="0"/>
                  </a:moveTo>
                  <a:lnTo>
                    <a:pt x="4816592" y="0"/>
                  </a:lnTo>
                  <a:lnTo>
                    <a:pt x="4816592" y="2159531"/>
                  </a:lnTo>
                  <a:lnTo>
                    <a:pt x="0" y="215953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4816593" cy="2121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3106231">
            <a:off x="-1565860" y="-897530"/>
            <a:ext cx="5189120" cy="2594560"/>
          </a:xfrm>
          <a:custGeom>
            <a:avLst/>
            <a:gdLst/>
            <a:ahLst/>
            <a:cxnLst/>
            <a:rect l="l" t="t" r="r" b="b"/>
            <a:pathLst>
              <a:path w="5189120" h="2594560">
                <a:moveTo>
                  <a:pt x="0" y="0"/>
                </a:moveTo>
                <a:lnTo>
                  <a:pt x="5189120" y="0"/>
                </a:lnTo>
                <a:lnTo>
                  <a:pt x="5189120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3851070" y="-23805"/>
            <a:ext cx="1283303" cy="2057400"/>
          </a:xfrm>
          <a:custGeom>
            <a:avLst/>
            <a:gdLst/>
            <a:ahLst/>
            <a:cxnLst/>
            <a:rect l="l" t="t" r="r" b="b"/>
            <a:pathLst>
              <a:path w="1283303" h="2057400">
                <a:moveTo>
                  <a:pt x="0" y="0"/>
                </a:moveTo>
                <a:lnTo>
                  <a:pt x="1283304" y="0"/>
                </a:lnTo>
                <a:lnTo>
                  <a:pt x="128330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6608905" y="127744"/>
            <a:ext cx="1474915" cy="2009790"/>
            <a:chOff x="0" y="0"/>
            <a:chExt cx="660400" cy="8998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899893"/>
            </a:xfrm>
            <a:custGeom>
              <a:avLst/>
              <a:gdLst/>
              <a:ahLst/>
              <a:cxnLst/>
              <a:rect l="l" t="t" r="r" b="b"/>
              <a:pathLst>
                <a:path w="660400" h="899893">
                  <a:moveTo>
                    <a:pt x="220252" y="880824"/>
                  </a:moveTo>
                  <a:cubicBezTo>
                    <a:pt x="254109" y="892337"/>
                    <a:pt x="292600" y="899893"/>
                    <a:pt x="330378" y="899893"/>
                  </a:cubicBezTo>
                  <a:cubicBezTo>
                    <a:pt x="368157" y="899893"/>
                    <a:pt x="404509" y="893416"/>
                    <a:pt x="438009" y="881902"/>
                  </a:cubicBezTo>
                  <a:cubicBezTo>
                    <a:pt x="438723" y="881542"/>
                    <a:pt x="439435" y="881542"/>
                    <a:pt x="440148" y="881183"/>
                  </a:cubicBezTo>
                  <a:cubicBezTo>
                    <a:pt x="565955" y="835128"/>
                    <a:pt x="658618" y="713514"/>
                    <a:pt x="660400" y="569456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69033"/>
                  </a:lnTo>
                  <a:cubicBezTo>
                    <a:pt x="1782" y="714233"/>
                    <a:pt x="93019" y="835848"/>
                    <a:pt x="220252" y="880824"/>
                  </a:cubicBezTo>
                  <a:close/>
                </a:path>
              </a:pathLst>
            </a:custGeom>
            <a:solidFill>
              <a:srgbClr val="2B579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660400" cy="74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010266" y="745672"/>
            <a:ext cx="672192" cy="659082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87168" y="4881045"/>
            <a:ext cx="5312770" cy="903886"/>
          </a:xfrm>
          <a:custGeom>
            <a:avLst/>
            <a:gdLst/>
            <a:ahLst/>
            <a:cxnLst/>
            <a:rect l="l" t="t" r="r" b="b"/>
            <a:pathLst>
              <a:path w="5312770" h="903886">
                <a:moveTo>
                  <a:pt x="0" y="0"/>
                </a:moveTo>
                <a:lnTo>
                  <a:pt x="5312770" y="0"/>
                </a:lnTo>
                <a:lnTo>
                  <a:pt x="5312770" y="903886"/>
                </a:lnTo>
                <a:lnTo>
                  <a:pt x="0" y="903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89" b="-218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659357" y="4881045"/>
            <a:ext cx="5312770" cy="903886"/>
          </a:xfrm>
          <a:custGeom>
            <a:avLst/>
            <a:gdLst/>
            <a:ahLst/>
            <a:cxnLst/>
            <a:rect l="l" t="t" r="r" b="b"/>
            <a:pathLst>
              <a:path w="5312770" h="903886">
                <a:moveTo>
                  <a:pt x="0" y="0"/>
                </a:moveTo>
                <a:lnTo>
                  <a:pt x="5312769" y="0"/>
                </a:lnTo>
                <a:lnTo>
                  <a:pt x="5312769" y="903886"/>
                </a:lnTo>
                <a:lnTo>
                  <a:pt x="0" y="903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89" b="-218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829376" y="4881045"/>
            <a:ext cx="5312770" cy="903886"/>
          </a:xfrm>
          <a:custGeom>
            <a:avLst/>
            <a:gdLst/>
            <a:ahLst/>
            <a:cxnLst/>
            <a:rect l="l" t="t" r="r" b="b"/>
            <a:pathLst>
              <a:path w="5312770" h="903886">
                <a:moveTo>
                  <a:pt x="0" y="0"/>
                </a:moveTo>
                <a:lnTo>
                  <a:pt x="5312770" y="0"/>
                </a:lnTo>
                <a:lnTo>
                  <a:pt x="5312770" y="903886"/>
                </a:lnTo>
                <a:lnTo>
                  <a:pt x="0" y="903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89" b="-2189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-439534" y="1686792"/>
            <a:ext cx="17449800" cy="1708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7500" b="1" dirty="0">
                <a:solidFill>
                  <a:srgbClr val="2B5796"/>
                </a:solidFill>
                <a:latin typeface="Fira Sans Heavy"/>
                <a:ea typeface="Fira Sans Heavy"/>
                <a:cs typeface="Fira Sans Heavy"/>
                <a:sym typeface="Fira Sans Heavy"/>
              </a:rPr>
              <a:t>ПРОПОЗИЦІЇ ДО РІШЕННЯ ПЕДРАДИ</a:t>
            </a:r>
          </a:p>
          <a:p>
            <a:pPr algn="ctr">
              <a:lnSpc>
                <a:spcPts val="6400"/>
              </a:lnSpc>
            </a:pPr>
            <a:endParaRPr lang="en-US" sz="8000" b="1" dirty="0">
              <a:solidFill>
                <a:srgbClr val="2B5796"/>
              </a:solidFill>
              <a:latin typeface="Fira Sans Heavy"/>
              <a:ea typeface="Fira Sans Heavy"/>
              <a:cs typeface="Fira Sans Heavy"/>
              <a:sym typeface="Fira Sans Heav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981489" y="5927806"/>
            <a:ext cx="4771238" cy="227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2199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ДОПОВНИТИ ВНУТРІШНІ ПОЛОЖЕННЯ ПУНКТОМ ПРО ЕТИЧНЕ ВИКОРИСТАННЯ ІНСТРУМЕНТІВ ШІ.</a:t>
            </a:r>
          </a:p>
          <a:p>
            <a:pPr algn="ctr">
              <a:lnSpc>
                <a:spcPts val="3563"/>
              </a:lnSpc>
            </a:pPr>
            <a:endParaRPr lang="en-US" sz="2199" b="1" dirty="0">
              <a:solidFill>
                <a:srgbClr val="2B5796"/>
              </a:solidFill>
              <a:latin typeface="Poppins Heavy"/>
              <a:ea typeface="Poppins Heavy"/>
              <a:cs typeface="Poppins Heavy"/>
              <a:sym typeface="Poppins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135803" y="5924466"/>
            <a:ext cx="4771238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3"/>
              </a:lnSpc>
            </a:pPr>
            <a:r>
              <a:rPr lang="en-US" sz="2199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ПРОВЕСТИ ТИЖДЕНЬ З АКАДЕМІЧНОЇ ДОБРОЧЕСНОСТІ ДЛЯ ВСІХ УЧАСНИКІВ </a:t>
            </a:r>
            <a:r>
              <a:rPr lang="uk-UA" sz="2199" b="1" dirty="0" smtClean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ОСВІТНЬОГО </a:t>
            </a:r>
            <a:r>
              <a:rPr lang="en-US" sz="2199" b="1" dirty="0" smtClean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ПРОЦЕСУ</a:t>
            </a:r>
            <a:r>
              <a:rPr lang="en-US" sz="2199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.</a:t>
            </a:r>
          </a:p>
          <a:p>
            <a:pPr algn="ctr">
              <a:lnSpc>
                <a:spcPts val="3563"/>
              </a:lnSpc>
            </a:pPr>
            <a:endParaRPr lang="en-US" sz="2199" b="1" dirty="0">
              <a:solidFill>
                <a:srgbClr val="2B5796"/>
              </a:solidFill>
              <a:latin typeface="Poppins Heavy"/>
              <a:ea typeface="Poppins Heavy"/>
              <a:cs typeface="Poppins Heavy"/>
              <a:sym typeface="Poppins Heav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86736" y="6029241"/>
            <a:ext cx="4771238" cy="245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199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</a:rPr>
              <a:t>ВИЗНАТИ ФОРМУВАННЯ КУЛЬТУРИ ДОБРОЧЕСНОСТІ ОДНИМ ІЗ КЛЮЧОВИХ ЗАВДАНЬ ОСВІТНЬОГО ПРОЦЕСУ.</a:t>
            </a:r>
          </a:p>
          <a:p>
            <a:pPr algn="ctr">
              <a:lnSpc>
                <a:spcPts val="3563"/>
              </a:lnSpc>
            </a:pPr>
            <a:endParaRPr lang="en-US" sz="2199" b="1" dirty="0">
              <a:solidFill>
                <a:srgbClr val="2B5796"/>
              </a:solidFill>
              <a:latin typeface="Poppins Heavy"/>
              <a:ea typeface="Poppins Heavy"/>
              <a:cs typeface="Poppins Heavy"/>
              <a:sym typeface="Poppins Heavy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7704" y="3463255"/>
            <a:ext cx="17570296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2B5796"/>
                </a:solidFill>
                <a:latin typeface="Poppins Heavy"/>
                <a:ea typeface="Poppins Heavy"/>
                <a:cs typeface="Poppins Heavy"/>
                <a:sym typeface="Poppins Heavy"/>
              </a:rPr>
              <a:t>ДЛЯ ЗМІЦНЕННЯ КУЛЬТУРИ ДОБРОЧЕСНОСТІ ПРОПОНУЄТЬСЯ УХВАЛИТИ НАСТУПНІ РЕКОМЕНДАЦІЇ: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7545" y="5172075"/>
            <a:ext cx="471996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b="1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ПРІОРИТЕТНІСТЬ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07263" y="5172075"/>
            <a:ext cx="401478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b="1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ОНОВЛЕННЯ ПОЛОЖЕНЬ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504096" y="5133204"/>
            <a:ext cx="59633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b="1">
                <a:solidFill>
                  <a:srgbClr val="E4844E"/>
                </a:solidFill>
                <a:latin typeface="Poppins Heavy"/>
                <a:ea typeface="Poppins Heavy"/>
                <a:cs typeface="Poppins Heavy"/>
                <a:sym typeface="Poppins Heavy"/>
              </a:rPr>
              <a:t>ІНФОРМАЦІЙНИЙ ТИЖДЕНЬ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557</Words>
  <Application>Microsoft Office PowerPoint</Application>
  <PresentationFormat>Произвольный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Arial</vt:lpstr>
      <vt:lpstr>Poppins Bold</vt:lpstr>
      <vt:lpstr>Fira Sans Heavy</vt:lpstr>
      <vt:lpstr>Poppins Heavy</vt:lpstr>
      <vt:lpstr>HK Grotesk Bold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культури академічної доброчесності серед учасників освітнього процесу</dc:title>
  <cp:lastModifiedBy>HP</cp:lastModifiedBy>
  <cp:revision>8</cp:revision>
  <dcterms:created xsi:type="dcterms:W3CDTF">2006-08-16T00:00:00Z</dcterms:created>
  <dcterms:modified xsi:type="dcterms:W3CDTF">2025-11-10T21:24:23Z</dcterms:modified>
  <dc:identifier>DAG2pDhczZ8</dc:identifier>
</cp:coreProperties>
</file>