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0"/>
  </p:notesMasterIdLst>
  <p:sldIdLst>
    <p:sldId id="256" r:id="rId3"/>
    <p:sldId id="257" r:id="rId4"/>
    <p:sldId id="258" r:id="rId5"/>
    <p:sldId id="259" r:id="rId6"/>
    <p:sldId id="260" r:id="rId7"/>
    <p:sldId id="262" r:id="rId8"/>
    <p:sldId id="263" r:id="rId9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3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68313" y="1196975"/>
            <a:ext cx="8207375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9900" y="2422525"/>
            <a:ext cx="8212138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Замещающая дата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5" name="Замещающий 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Замещающий 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74750"/>
            <a:ext cx="40386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Замещающая дата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8" name="Замещающий 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Замещающий 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Замещающая дата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4" name="Замещающий 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Замещающий 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ая дата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3" name="Замещающий 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Замещающий 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Замещающая дата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6" name="Замещающий 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Замещающий 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457200" y="1174750"/>
            <a:ext cx="82296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5BCAD085-E8A6-8845-BD4E-CB4CCA059FC4}" type="datetimeFigureOut">
              <a:rPr lang="en-US" smtClean="0"/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C1FF6DA9-008F-8B48-92A6-B652298478B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>
                <a:solidFill>
                  <a:srgbClr val="FF0000"/>
                </a:solidFill>
                <a:latin typeface="Arial Black" panose="020B0A04020102020204" charset="0"/>
                <a:cs typeface="Arial Black" panose="020B0A04020102020204" charset="0"/>
              </a:rPr>
              <a:t>Автоматизація маркшейдерських робіт</a:t>
            </a:r>
            <a:endParaRPr>
              <a:solidFill>
                <a:srgbClr val="FF0000"/>
              </a:solidFill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b="1">
                <a:solidFill>
                  <a:srgbClr val="7030A0"/>
                </a:solidFill>
              </a:rPr>
              <a:t>Спеціальність 184 «Гірництво»</a:t>
            </a:r>
            <a:endParaRPr b="1">
              <a:solidFill>
                <a:srgbClr val="7030A0"/>
              </a:solidFill>
            </a:endParaRPr>
          </a:p>
          <a:p>
            <a:r>
              <a:rPr lang="uk-UA" b="1">
                <a:solidFill>
                  <a:srgbClr val="7030A0"/>
                </a:solidFill>
              </a:rPr>
              <a:t>ОПП Маркшейдерська справа</a:t>
            </a:r>
            <a:endParaRPr lang="uk-UA" b="1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-635" y="0"/>
            <a:ext cx="8945245" cy="76390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noAutofit/>
          </a:bodyPr>
          <a:lstStyle/>
          <a:p>
            <a:pPr algn="ctr">
              <a:defRPr sz="3600" b="1"/>
            </a:pPr>
            <a:r>
              <a:t>Переваги автоматизації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135" y="776605"/>
            <a:ext cx="5588000" cy="142049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 algn="l">
              <a:defRPr sz="2200"/>
            </a:pPr>
            <a:r>
              <a:rPr b="1">
                <a:solidFill>
                  <a:srgbClr val="7030A0"/>
                </a:solidFill>
              </a:rPr>
              <a:t>Підвищення точності вимірювань</a:t>
            </a:r>
            <a:endParaRPr b="1">
              <a:solidFill>
                <a:srgbClr val="7030A0"/>
              </a:solidFill>
            </a:endParaRPr>
          </a:p>
          <a:p>
            <a:pPr algn="l">
              <a:defRPr sz="2200"/>
            </a:pPr>
            <a:r>
              <a:rPr b="1">
                <a:solidFill>
                  <a:srgbClr val="7030A0"/>
                </a:solidFill>
              </a:rPr>
              <a:t>Скорочення часу камеральної обробки</a:t>
            </a:r>
            <a:endParaRPr b="1">
              <a:solidFill>
                <a:srgbClr val="7030A0"/>
              </a:solidFill>
            </a:endParaRPr>
          </a:p>
          <a:p>
            <a:pPr algn="l">
              <a:defRPr sz="2200"/>
            </a:pPr>
            <a:r>
              <a:rPr b="1">
                <a:solidFill>
                  <a:srgbClr val="7030A0"/>
                </a:solidFill>
              </a:rPr>
              <a:t>Зменшення людського фактору</a:t>
            </a:r>
            <a:endParaRPr b="1">
              <a:solidFill>
                <a:srgbClr val="7030A0"/>
              </a:solidFill>
            </a:endParaRPr>
          </a:p>
          <a:p>
            <a:pPr algn="l">
              <a:defRPr sz="2200"/>
            </a:pPr>
            <a:r>
              <a:rPr b="1">
                <a:solidFill>
                  <a:srgbClr val="7030A0"/>
                </a:solidFill>
              </a:rPr>
              <a:t>Ефективне управління виробництвом</a:t>
            </a:r>
            <a:endParaRPr b="1">
              <a:solidFill>
                <a:srgbClr val="7030A0"/>
              </a:solidFill>
            </a:endParaRPr>
          </a:p>
        </p:txBody>
      </p:sp>
      <p:pic>
        <p:nvPicPr>
          <p:cNvPr id="5" name="Picture 4" descr="32034641-dfa5-4561-93db-441f45cef4a3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600" y="2197100"/>
            <a:ext cx="4470400" cy="2549525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4572000" y="4396740"/>
            <a:ext cx="4572000" cy="2461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defRPr sz="2200"/>
            </a:pPr>
            <a:r>
              <a:rPr b="1" i="1">
                <a:solidFill>
                  <a:srgbClr val="0070C0"/>
                </a:solidFill>
                <a:sym typeface="+mn-ea"/>
              </a:rPr>
              <a:t>Передача польових даних у цифрову модель</a:t>
            </a:r>
            <a:endParaRPr b="1" i="1">
              <a:solidFill>
                <a:srgbClr val="0070C0"/>
              </a:solidFill>
            </a:endParaRPr>
          </a:p>
          <a:p>
            <a:pPr>
              <a:defRPr sz="2200"/>
            </a:pPr>
            <a:r>
              <a:rPr b="1" i="1">
                <a:solidFill>
                  <a:srgbClr val="0070C0"/>
                </a:solidFill>
                <a:sym typeface="+mn-ea"/>
              </a:rPr>
              <a:t>Імпорт вимірювань із польового контролера</a:t>
            </a:r>
            <a:endParaRPr b="1" i="1">
              <a:solidFill>
                <a:srgbClr val="0070C0"/>
              </a:solidFill>
            </a:endParaRPr>
          </a:p>
          <a:p>
            <a:pPr>
              <a:defRPr sz="2200"/>
            </a:pPr>
            <a:r>
              <a:rPr b="1" i="1">
                <a:solidFill>
                  <a:srgbClr val="0070C0"/>
                </a:solidFill>
                <a:sym typeface="+mn-ea"/>
              </a:rPr>
              <a:t>Автоматичне формування координат точок</a:t>
            </a:r>
            <a:endParaRPr b="1" i="1">
              <a:solidFill>
                <a:srgbClr val="0070C0"/>
              </a:solidFill>
            </a:endParaRPr>
          </a:p>
          <a:p>
            <a:pPr>
              <a:defRPr sz="2200"/>
            </a:pPr>
            <a:r>
              <a:rPr b="1" i="1">
                <a:solidFill>
                  <a:srgbClr val="0070C0"/>
                </a:solidFill>
                <a:sym typeface="+mn-ea"/>
              </a:rPr>
              <a:t>Швидке створення зйомки</a:t>
            </a:r>
            <a:endParaRPr lang="ru-RU" altLang="en-US" b="1" i="1">
              <a:solidFill>
                <a:srgbClr val="0070C0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-635" y="0"/>
            <a:ext cx="8903970" cy="78867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noAutofit/>
          </a:bodyPr>
          <a:lstStyle/>
          <a:p>
            <a:pPr>
              <a:defRPr sz="3600" b="1"/>
            </a:pPr>
            <a:r>
              <a:t>Сучасні технології в маркшейдерії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50" y="773430"/>
            <a:ext cx="8896985" cy="161925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defRPr sz="2200"/>
            </a:pPr>
            <a:r>
              <a:rPr>
                <a:solidFill>
                  <a:srgbClr val="7030A0"/>
                </a:solidFill>
              </a:rPr>
              <a:t>Цифровізація гірничого виробництва</a:t>
            </a:r>
            <a:endParaRPr>
              <a:solidFill>
                <a:srgbClr val="7030A0"/>
              </a:solidFill>
            </a:endParaRPr>
          </a:p>
          <a:p>
            <a:pPr>
              <a:defRPr sz="2200"/>
            </a:pPr>
            <a:r>
              <a:rPr>
                <a:solidFill>
                  <a:srgbClr val="7030A0"/>
                </a:solidFill>
              </a:rPr>
              <a:t>Автоматизація обробки геодезичних вимірювань</a:t>
            </a:r>
            <a:endParaRPr>
              <a:solidFill>
                <a:srgbClr val="7030A0"/>
              </a:solidFill>
            </a:endParaRPr>
          </a:p>
          <a:p>
            <a:pPr>
              <a:defRPr sz="2200"/>
            </a:pPr>
            <a:r>
              <a:rPr>
                <a:solidFill>
                  <a:srgbClr val="7030A0"/>
                </a:solidFill>
              </a:rPr>
              <a:t>Використання геоінформаційних систем</a:t>
            </a:r>
            <a:endParaRPr>
              <a:solidFill>
                <a:srgbClr val="7030A0"/>
              </a:solidFill>
            </a:endParaRPr>
          </a:p>
          <a:p>
            <a:pPr>
              <a:defRPr sz="2200"/>
            </a:pPr>
            <a:r>
              <a:rPr>
                <a:solidFill>
                  <a:srgbClr val="7030A0"/>
                </a:solidFill>
              </a:rPr>
              <a:t>Інтеграція вимірювальних приладів із програмним забезпеченням</a:t>
            </a:r>
            <a:endParaRPr>
              <a:solidFill>
                <a:srgbClr val="7030A0"/>
              </a:solidFill>
            </a:endParaRPr>
          </a:p>
        </p:txBody>
      </p:sp>
      <p:pic>
        <p:nvPicPr>
          <p:cNvPr id="6" name="Рисунок 2"/>
          <p:cNvPicPr>
            <a:picLocks noChangeAspect="1"/>
          </p:cNvPicPr>
          <p:nvPr/>
        </p:nvPicPr>
        <p:blipFill rotWithShape="1">
          <a:blip r:embed="rId1"/>
          <a:srcRect l="28884" t="29239" r="26871" b="16822"/>
          <a:stretch>
            <a:fillRect/>
          </a:stretch>
        </p:blipFill>
        <p:spPr bwMode="auto">
          <a:xfrm>
            <a:off x="4572635" y="3698240"/>
            <a:ext cx="4570730" cy="3134360"/>
          </a:xfrm>
          <a:prstGeom prst="rect">
            <a:avLst/>
          </a:prstGeom>
          <a:ln>
            <a:noFill/>
          </a:ln>
        </p:spPr>
      </p:pic>
      <p:pic>
        <p:nvPicPr>
          <p:cNvPr id="7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35" y="2264410"/>
            <a:ext cx="4573270" cy="3115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-635" y="0"/>
            <a:ext cx="8989695" cy="1005840"/>
          </a:xfrm>
          <a:prstGeom prst="rect">
            <a:avLst/>
          </a:prstGeom>
          <a:solidFill>
            <a:srgbClr val="FFC000"/>
          </a:solidFill>
        </p:spPr>
        <p:txBody>
          <a:bodyPr wrap="none">
            <a:noAutofit/>
          </a:bodyPr>
          <a:lstStyle/>
          <a:p>
            <a:pPr>
              <a:defRPr sz="3600" b="1"/>
            </a:pPr>
            <a:r>
              <a:t>Програмний комплекс K-MINE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635" y="1028700"/>
            <a:ext cx="8672195" cy="159639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defRPr sz="2200"/>
            </a:pPr>
            <a:r>
              <a:rPr b="1">
                <a:solidFill>
                  <a:srgbClr val="7030A0"/>
                </a:solidFill>
              </a:rPr>
              <a:t>Спеціалізована гірничо-геологічна інформаційна система</a:t>
            </a:r>
            <a:endParaRPr b="1">
              <a:solidFill>
                <a:srgbClr val="7030A0"/>
              </a:solidFill>
            </a:endParaRPr>
          </a:p>
          <a:p>
            <a:pPr>
              <a:defRPr sz="2200"/>
            </a:pPr>
            <a:r>
              <a:rPr b="1">
                <a:solidFill>
                  <a:srgbClr val="7030A0"/>
                </a:solidFill>
              </a:rPr>
              <a:t>Створення цифрової моделі кар’єру або шахти</a:t>
            </a:r>
            <a:endParaRPr b="1">
              <a:solidFill>
                <a:srgbClr val="7030A0"/>
              </a:solidFill>
            </a:endParaRPr>
          </a:p>
          <a:p>
            <a:pPr>
              <a:defRPr sz="2200"/>
            </a:pPr>
            <a:r>
              <a:rPr b="1">
                <a:solidFill>
                  <a:srgbClr val="7030A0"/>
                </a:solidFill>
              </a:rPr>
              <a:t>Автоматизація маркшейдерських розрахунків</a:t>
            </a:r>
            <a:endParaRPr b="1">
              <a:solidFill>
                <a:srgbClr val="7030A0"/>
              </a:solidFill>
            </a:endParaRPr>
          </a:p>
          <a:p>
            <a:pPr>
              <a:defRPr sz="2200"/>
            </a:pPr>
            <a:r>
              <a:rPr b="1">
                <a:solidFill>
                  <a:srgbClr val="7030A0"/>
                </a:solidFill>
              </a:rPr>
              <a:t>Побудова планів, розрізів та моделей родовищ</a:t>
            </a:r>
            <a:endParaRPr b="1">
              <a:solidFill>
                <a:srgbClr val="7030A0"/>
              </a:solidFill>
            </a:endParaRPr>
          </a:p>
        </p:txBody>
      </p:sp>
      <p:pic>
        <p:nvPicPr>
          <p:cNvPr id="5" name="Picture 4" descr="89fc5cb6-452b-40e0-a1ad-4c66b3dfb1de.png"/>
          <p:cNvPicPr>
            <a:picLocks noChangeAspect="1"/>
          </p:cNvPicPr>
          <p:nvPr/>
        </p:nvPicPr>
        <p:blipFill>
          <a:blip r:embed="rId1"/>
          <a:srcRect l="13306" t="19748" r="9920" b="8709"/>
          <a:stretch>
            <a:fillRect/>
          </a:stretch>
        </p:blipFill>
        <p:spPr>
          <a:xfrm>
            <a:off x="5982335" y="5146040"/>
            <a:ext cx="3264535" cy="171196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rcRect l="19839" t="51194" r="17510" b="12519"/>
          <a:stretch>
            <a:fillRect/>
          </a:stretch>
        </p:blipFill>
        <p:spPr>
          <a:xfrm>
            <a:off x="-82550" y="2416810"/>
            <a:ext cx="7101205" cy="231330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rcRect l="26109" t="53602" r="23000" b="11454"/>
          <a:stretch>
            <a:fillRect/>
          </a:stretch>
        </p:blipFill>
        <p:spPr>
          <a:xfrm>
            <a:off x="-82550" y="4730115"/>
            <a:ext cx="5908040" cy="22821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0" y="0"/>
            <a:ext cx="7214870" cy="1479550"/>
          </a:xfrm>
          <a:prstGeom prst="rect">
            <a:avLst/>
          </a:prstGeom>
          <a:solidFill>
            <a:srgbClr val="FFC000"/>
          </a:solidFill>
        </p:spPr>
        <p:txBody>
          <a:bodyPr wrap="none">
            <a:noAutofit/>
          </a:bodyPr>
          <a:lstStyle/>
          <a:p>
            <a:pPr algn="ctr">
              <a:defRPr sz="3600" b="1"/>
            </a:pPr>
            <a:r>
              <a:rPr>
                <a:sym typeface="+mn-ea"/>
              </a:rPr>
              <a:t>Електронні тахеометри</a:t>
            </a:r>
            <a:endParaRPr>
              <a:sym typeface="+mn-ea"/>
            </a:endParaRPr>
          </a:p>
          <a:p>
            <a:pPr algn="ctr">
              <a:defRPr sz="3600" b="1"/>
            </a:pPr>
            <a:r>
              <a:t>Імпорт даних із тахеометрів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607185"/>
            <a:ext cx="7917815" cy="14344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defRPr sz="2200"/>
            </a:pPr>
            <a:r>
              <a:rPr b="1">
                <a:solidFill>
                  <a:srgbClr val="7030A0"/>
                </a:solidFill>
                <a:sym typeface="+mn-ea"/>
              </a:rPr>
              <a:t>Сучасні електронні геодезичні прилади</a:t>
            </a:r>
            <a:endParaRPr b="1">
              <a:solidFill>
                <a:srgbClr val="7030A0"/>
              </a:solidFill>
              <a:sym typeface="+mn-ea"/>
            </a:endParaRPr>
          </a:p>
          <a:p>
            <a:pPr>
              <a:defRPr sz="2200"/>
            </a:pPr>
            <a:r>
              <a:rPr b="1">
                <a:solidFill>
                  <a:srgbClr val="7030A0"/>
                </a:solidFill>
                <a:sym typeface="+mn-ea"/>
              </a:rPr>
              <a:t>Вимірювання горизонтальних і вертикальних кутів</a:t>
            </a:r>
            <a:endParaRPr b="1">
              <a:solidFill>
                <a:srgbClr val="7030A0"/>
              </a:solidFill>
              <a:sym typeface="+mn-ea"/>
            </a:endParaRPr>
          </a:p>
          <a:p>
            <a:pPr>
              <a:defRPr sz="2200"/>
            </a:pPr>
            <a:r>
              <a:rPr b="1">
                <a:solidFill>
                  <a:srgbClr val="7030A0"/>
                </a:solidFill>
                <a:sym typeface="+mn-ea"/>
              </a:rPr>
              <a:t>Вимірювання відстаней лазерним далекоміром</a:t>
            </a:r>
            <a:endParaRPr b="1">
              <a:solidFill>
                <a:srgbClr val="7030A0"/>
              </a:solidFill>
              <a:sym typeface="+mn-ea"/>
            </a:endParaRPr>
          </a:p>
          <a:p>
            <a:pPr>
              <a:defRPr sz="2200"/>
            </a:pPr>
            <a:r>
              <a:rPr b="1">
                <a:solidFill>
                  <a:srgbClr val="7030A0"/>
                </a:solidFill>
                <a:sym typeface="+mn-ea"/>
              </a:rPr>
              <a:t>Автоматичне збереження результатів вимірювань</a:t>
            </a:r>
            <a:endParaRPr b="1">
              <a:solidFill>
                <a:srgbClr val="7030A0"/>
              </a:solidFill>
              <a:sym typeface="+mn-ea"/>
            </a:endParaRPr>
          </a:p>
          <a:p>
            <a:pPr>
              <a:defRPr sz="2200"/>
            </a:pPr>
            <a:endParaRPr b="1">
              <a:solidFill>
                <a:srgbClr val="7030A0"/>
              </a:solidFill>
            </a:endParaRPr>
          </a:p>
          <a:p>
            <a:pPr>
              <a:defRPr sz="2200"/>
            </a:pPr>
            <a:endParaRPr b="1" i="1">
              <a:solidFill>
                <a:srgbClr val="0070C0"/>
              </a:solidFill>
            </a:endParaRPr>
          </a:p>
        </p:txBody>
      </p:sp>
      <p:pic>
        <p:nvPicPr>
          <p:cNvPr id="5" name="Picture 4" descr="0bf13b25-fdda-4f0b-a564-ba5d733548fb.png"/>
          <p:cNvPicPr>
            <a:picLocks noChangeAspect="1"/>
          </p:cNvPicPr>
          <p:nvPr/>
        </p:nvPicPr>
        <p:blipFill>
          <a:blip r:embed="rId1"/>
          <a:srcRect t="434" r="5656"/>
          <a:stretch>
            <a:fillRect/>
          </a:stretch>
        </p:blipFill>
        <p:spPr>
          <a:xfrm>
            <a:off x="0" y="3429000"/>
            <a:ext cx="4932680" cy="3009900"/>
          </a:xfrm>
          <a:prstGeom prst="rect">
            <a:avLst/>
          </a:prstGeom>
        </p:spPr>
      </p:pic>
      <p:pic>
        <p:nvPicPr>
          <p:cNvPr id="6" name="Picture 4" descr="844a9281-2a0e-4f69-9824-ea914138ec6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4080" y="0"/>
            <a:ext cx="1899920" cy="3272790"/>
          </a:xfrm>
          <a:prstGeom prst="rect">
            <a:avLst/>
          </a:prstGeom>
        </p:spPr>
      </p:pic>
      <p:sp>
        <p:nvSpPr>
          <p:cNvPr id="9" name="Текстовое поле 8"/>
          <p:cNvSpPr txBox="1"/>
          <p:nvPr/>
        </p:nvSpPr>
        <p:spPr>
          <a:xfrm>
            <a:off x="4946650" y="4326255"/>
            <a:ext cx="4178935" cy="253174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defRPr sz="2200"/>
            </a:pPr>
            <a:r>
              <a:rPr b="1" i="1">
                <a:solidFill>
                  <a:schemeClr val="tx1"/>
                </a:solidFill>
                <a:sym typeface="+mn-ea"/>
              </a:rPr>
              <a:t>Передача польових даних у цифрову модель</a:t>
            </a:r>
            <a:endParaRPr b="1" i="1">
              <a:solidFill>
                <a:schemeClr val="tx1"/>
              </a:solidFill>
            </a:endParaRPr>
          </a:p>
          <a:p>
            <a:pPr>
              <a:defRPr sz="2200"/>
            </a:pPr>
            <a:r>
              <a:rPr b="1" i="1">
                <a:solidFill>
                  <a:schemeClr val="tx1"/>
                </a:solidFill>
                <a:sym typeface="+mn-ea"/>
              </a:rPr>
              <a:t>Імпорт вимірювань із польового контролера</a:t>
            </a:r>
            <a:endParaRPr b="1" i="1">
              <a:solidFill>
                <a:schemeClr val="tx1"/>
              </a:solidFill>
            </a:endParaRPr>
          </a:p>
          <a:p>
            <a:pPr>
              <a:defRPr sz="2200"/>
            </a:pPr>
            <a:r>
              <a:rPr b="1" i="1">
                <a:solidFill>
                  <a:schemeClr val="tx1"/>
                </a:solidFill>
                <a:sym typeface="+mn-ea"/>
              </a:rPr>
              <a:t>Автоматичне формування координат точок</a:t>
            </a:r>
            <a:endParaRPr b="1" i="1">
              <a:solidFill>
                <a:schemeClr val="tx1"/>
              </a:solidFill>
            </a:endParaRPr>
          </a:p>
          <a:p>
            <a:pPr>
              <a:defRPr sz="2200"/>
            </a:pPr>
            <a:r>
              <a:rPr b="1" i="1">
                <a:solidFill>
                  <a:schemeClr val="tx1"/>
                </a:solidFill>
                <a:sym typeface="+mn-ea"/>
              </a:rPr>
              <a:t>Швидке створення зйомки</a:t>
            </a:r>
            <a:endParaRPr lang="ru-RU" altLang="en-US" b="1" i="1">
              <a:solidFill>
                <a:schemeClr val="tx1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71755" y="76835"/>
            <a:ext cx="8875395" cy="1033780"/>
          </a:xfrm>
          <a:prstGeom prst="rect">
            <a:avLst/>
          </a:prstGeom>
          <a:solidFill>
            <a:srgbClr val="FFC000"/>
          </a:solidFill>
        </p:spPr>
        <p:txBody>
          <a:bodyPr wrap="none">
            <a:noAutofit/>
          </a:bodyPr>
          <a:lstStyle/>
          <a:p>
            <a:pPr algn="ctr">
              <a:defRPr sz="3600" b="1"/>
            </a:pPr>
            <a:r>
              <a:t>GNSS технології у маркшейдерії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1188720"/>
            <a:ext cx="6897370" cy="14452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200"/>
            </a:pPr>
            <a:r>
              <a:rPr b="1">
                <a:solidFill>
                  <a:srgbClr val="7030A0"/>
                </a:solidFill>
              </a:rPr>
              <a:t>Використання супутникових систем GPS / GNSS</a:t>
            </a:r>
            <a:endParaRPr b="1">
              <a:solidFill>
                <a:srgbClr val="7030A0"/>
              </a:solidFill>
            </a:endParaRPr>
          </a:p>
          <a:p>
            <a:pPr>
              <a:defRPr sz="2200"/>
            </a:pPr>
            <a:r>
              <a:rPr b="1">
                <a:solidFill>
                  <a:srgbClr val="7030A0"/>
                </a:solidFill>
              </a:rPr>
              <a:t>Визначення координат з високою точністю</a:t>
            </a:r>
            <a:endParaRPr b="1">
              <a:solidFill>
                <a:srgbClr val="7030A0"/>
              </a:solidFill>
            </a:endParaRPr>
          </a:p>
          <a:p>
            <a:pPr>
              <a:defRPr sz="2200"/>
            </a:pPr>
            <a:r>
              <a:rPr b="1">
                <a:solidFill>
                  <a:srgbClr val="7030A0"/>
                </a:solidFill>
              </a:rPr>
              <a:t>Застосування RTK режиму</a:t>
            </a:r>
            <a:endParaRPr b="1">
              <a:solidFill>
                <a:srgbClr val="7030A0"/>
              </a:solidFill>
            </a:endParaRPr>
          </a:p>
          <a:p>
            <a:pPr>
              <a:defRPr sz="2200"/>
            </a:pPr>
            <a:r>
              <a:rPr b="1">
                <a:solidFill>
                  <a:srgbClr val="7030A0"/>
                </a:solidFill>
              </a:rPr>
              <a:t>Побудова опорних геодезичних мереж</a:t>
            </a:r>
            <a:endParaRPr b="1">
              <a:solidFill>
                <a:srgbClr val="7030A0"/>
              </a:solidFill>
            </a:endParaRPr>
          </a:p>
        </p:txBody>
      </p:sp>
      <p:pic>
        <p:nvPicPr>
          <p:cNvPr id="5" name="Picture 4" descr="f6b701d2-6978-4951-a525-5b387489e55b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02785" y="3810000"/>
            <a:ext cx="4537710" cy="3048000"/>
          </a:xfrm>
          <a:prstGeom prst="rect">
            <a:avLst/>
          </a:prstGeom>
        </p:spPr>
      </p:pic>
      <p:pic>
        <p:nvPicPr>
          <p:cNvPr id="6" name="Picture 4" descr="f42cce2b-1e65-46a5-bca0-7778a109615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5" y="2953385"/>
            <a:ext cx="4215130" cy="29070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0" y="0"/>
            <a:ext cx="8686800" cy="805180"/>
          </a:xfrm>
          <a:prstGeom prst="rect">
            <a:avLst/>
          </a:prstGeom>
          <a:solidFill>
            <a:srgbClr val="FFC000"/>
          </a:solidFill>
        </p:spPr>
        <p:txBody>
          <a:bodyPr wrap="none">
            <a:noAutofit/>
          </a:bodyPr>
          <a:lstStyle/>
          <a:p>
            <a:pPr algn="ctr">
              <a:defRPr sz="3600" b="1"/>
            </a:pPr>
            <a:r>
              <a:t>Застосування у кар’єрах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773430"/>
            <a:ext cx="7555230" cy="144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/>
            </a:pPr>
            <a:r>
              <a:rPr b="1">
                <a:solidFill>
                  <a:srgbClr val="7030A0"/>
                </a:solidFill>
              </a:rPr>
              <a:t>Маркшейдерський контроль гірничих робіт</a:t>
            </a:r>
            <a:endParaRPr b="1">
              <a:solidFill>
                <a:srgbClr val="7030A0"/>
              </a:solidFill>
            </a:endParaRPr>
          </a:p>
          <a:p>
            <a:pPr>
              <a:defRPr sz="2200"/>
            </a:pPr>
            <a:r>
              <a:rPr b="1">
                <a:solidFill>
                  <a:srgbClr val="7030A0"/>
                </a:solidFill>
              </a:rPr>
              <a:t>Визначення координат уступів</a:t>
            </a:r>
            <a:endParaRPr b="1">
              <a:solidFill>
                <a:srgbClr val="7030A0"/>
              </a:solidFill>
            </a:endParaRPr>
          </a:p>
          <a:p>
            <a:pPr>
              <a:defRPr sz="2200"/>
            </a:pPr>
            <a:r>
              <a:rPr b="1">
                <a:solidFill>
                  <a:srgbClr val="7030A0"/>
                </a:solidFill>
              </a:rPr>
              <a:t>Контроль розвитку кар’єру</a:t>
            </a:r>
            <a:endParaRPr b="1">
              <a:solidFill>
                <a:srgbClr val="7030A0"/>
              </a:solidFill>
            </a:endParaRPr>
          </a:p>
          <a:p>
            <a:pPr>
              <a:defRPr sz="2200"/>
            </a:pPr>
            <a:r>
              <a:rPr b="1">
                <a:solidFill>
                  <a:srgbClr val="7030A0"/>
                </a:solidFill>
              </a:rPr>
              <a:t>Побудова цифрової моделі рельєфу</a:t>
            </a:r>
            <a:endParaRPr b="1">
              <a:solidFill>
                <a:srgbClr val="7030A0"/>
              </a:solidFill>
            </a:endParaRPr>
          </a:p>
        </p:txBody>
      </p:sp>
      <p:pic>
        <p:nvPicPr>
          <p:cNvPr id="5" name="Picture 4" descr="227e67af-e5f6-4797-ae8f-5597d2164446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292600"/>
            <a:ext cx="6777355" cy="256540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rcRect l="11542" t="39602" r="8906" b="18083"/>
          <a:stretch>
            <a:fillRect/>
          </a:stretch>
        </p:blipFill>
        <p:spPr>
          <a:xfrm>
            <a:off x="1788160" y="2143760"/>
            <a:ext cx="7355840" cy="220091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635" y="0"/>
            <a:ext cx="9144000" cy="135509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noAutofit/>
          </a:bodyPr>
          <a:lstStyle/>
          <a:p>
            <a:pPr algn="ctr">
              <a:defRPr sz="3600" b="1"/>
            </a:pPr>
            <a:r>
              <a:rPr>
                <a:sym typeface="+mn-ea"/>
              </a:rPr>
              <a:t>Маркшейдерські вимірювання</a:t>
            </a:r>
            <a:endParaRPr>
              <a:sym typeface="+mn-ea"/>
            </a:endParaRPr>
          </a:p>
          <a:p>
            <a:pPr algn="ctr">
              <a:defRPr sz="3600" b="1"/>
            </a:pPr>
            <a:r>
              <a:rPr lang="uk-UA"/>
              <a:t>Т</a:t>
            </a:r>
            <a:r>
              <a:t>ахеометрична зйомка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42485" y="1510030"/>
            <a:ext cx="4500880" cy="2099945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>
              <a:defRPr sz="2200"/>
            </a:pPr>
            <a:r>
              <a:rPr b="1">
                <a:solidFill>
                  <a:srgbClr val="7030A0"/>
                </a:solidFill>
              </a:rPr>
              <a:t>Виконання зйомки уступів</a:t>
            </a:r>
            <a:endParaRPr b="1">
              <a:solidFill>
                <a:srgbClr val="7030A0"/>
              </a:solidFill>
            </a:endParaRPr>
          </a:p>
          <a:p>
            <a:pPr>
              <a:defRPr sz="2200"/>
            </a:pPr>
            <a:r>
              <a:rPr b="1">
                <a:solidFill>
                  <a:srgbClr val="7030A0"/>
                </a:solidFill>
              </a:rPr>
              <a:t>Визначення координат</a:t>
            </a:r>
            <a:endParaRPr b="1">
              <a:solidFill>
                <a:srgbClr val="7030A0"/>
              </a:solidFill>
            </a:endParaRPr>
          </a:p>
          <a:p>
            <a:pPr>
              <a:defRPr sz="2200"/>
            </a:pPr>
            <a:r>
              <a:rPr b="1">
                <a:solidFill>
                  <a:srgbClr val="7030A0"/>
                </a:solidFill>
              </a:rPr>
              <a:t> характерних точок</a:t>
            </a:r>
            <a:endParaRPr b="1">
              <a:solidFill>
                <a:srgbClr val="7030A0"/>
              </a:solidFill>
            </a:endParaRPr>
          </a:p>
          <a:p>
            <a:pPr>
              <a:defRPr sz="2200"/>
            </a:pPr>
            <a:r>
              <a:rPr b="1">
                <a:solidFill>
                  <a:srgbClr val="7030A0"/>
                </a:solidFill>
              </a:rPr>
              <a:t>Побудова топографічних планів</a:t>
            </a:r>
            <a:endParaRPr b="1">
              <a:solidFill>
                <a:srgbClr val="7030A0"/>
              </a:solidFill>
            </a:endParaRPr>
          </a:p>
          <a:p>
            <a:pPr>
              <a:defRPr sz="2200"/>
            </a:pPr>
            <a:r>
              <a:rPr b="1">
                <a:solidFill>
                  <a:srgbClr val="7030A0"/>
                </a:solidFill>
              </a:rPr>
              <a:t>Контроль гірничих робіт</a:t>
            </a:r>
            <a:endParaRPr b="1">
              <a:solidFill>
                <a:srgbClr val="7030A0"/>
              </a:solidFill>
            </a:endParaRPr>
          </a:p>
        </p:txBody>
      </p:sp>
      <p:pic>
        <p:nvPicPr>
          <p:cNvPr id="5" name="Picture 4" descr="d408f247-64cc-4466-81cc-6b4ba127b7c8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3533140"/>
            <a:ext cx="2486025" cy="3314700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0" y="1410335"/>
            <a:ext cx="4196080" cy="2122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defRPr sz="2200"/>
            </a:pPr>
            <a:r>
              <a:rPr b="1">
                <a:solidFill>
                  <a:srgbClr val="7030A0"/>
                </a:solidFill>
                <a:sym typeface="+mn-ea"/>
              </a:rPr>
              <a:t>Побудова опорних мереж</a:t>
            </a:r>
            <a:endParaRPr b="1">
              <a:solidFill>
                <a:srgbClr val="7030A0"/>
              </a:solidFill>
              <a:sym typeface="+mn-ea"/>
            </a:endParaRPr>
          </a:p>
          <a:p>
            <a:pPr>
              <a:defRPr sz="2200"/>
            </a:pPr>
            <a:r>
              <a:rPr b="1">
                <a:solidFill>
                  <a:srgbClr val="7030A0"/>
                </a:solidFill>
                <a:sym typeface="+mn-ea"/>
              </a:rPr>
              <a:t>Контроль координат і висот</a:t>
            </a:r>
            <a:endParaRPr b="1">
              <a:solidFill>
                <a:srgbClr val="7030A0"/>
              </a:solidFill>
              <a:sym typeface="+mn-ea"/>
            </a:endParaRPr>
          </a:p>
          <a:p>
            <a:pPr>
              <a:defRPr sz="2200"/>
            </a:pPr>
            <a:r>
              <a:rPr b="1">
                <a:solidFill>
                  <a:srgbClr val="7030A0"/>
                </a:solidFill>
                <a:sym typeface="+mn-ea"/>
              </a:rPr>
              <a:t>Застосування сучасних приладів</a:t>
            </a:r>
            <a:endParaRPr b="1">
              <a:solidFill>
                <a:srgbClr val="7030A0"/>
              </a:solidFill>
              <a:sym typeface="+mn-ea"/>
            </a:endParaRPr>
          </a:p>
          <a:p>
            <a:pPr>
              <a:defRPr sz="2200"/>
            </a:pPr>
            <a:r>
              <a:rPr b="1">
                <a:solidFill>
                  <a:srgbClr val="7030A0"/>
                </a:solidFill>
                <a:sym typeface="+mn-ea"/>
              </a:rPr>
              <a:t>Автоматизована обробка результатів</a:t>
            </a:r>
            <a:endParaRPr lang="ru-RU" altLang="en-US" b="1">
              <a:solidFill>
                <a:srgbClr val="7030A0"/>
              </a:solidFill>
              <a:sym typeface="+mn-ea"/>
            </a:endParaRPr>
          </a:p>
        </p:txBody>
      </p:sp>
      <p:pic>
        <p:nvPicPr>
          <p:cNvPr id="8" name="Picture 4" descr="2e25c714-2cad-4ed8-9fba-4c19fe9db91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0135" y="3599180"/>
            <a:ext cx="4330700" cy="324866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rcRect l="58635" t="29204" r="22234" b="15824"/>
          <a:stretch>
            <a:fillRect/>
          </a:stretch>
        </p:blipFill>
        <p:spPr>
          <a:xfrm>
            <a:off x="2548890" y="3094355"/>
            <a:ext cx="2403475" cy="375348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" y="0"/>
            <a:ext cx="8852535" cy="996315"/>
          </a:xfrm>
        </p:spPr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635" y="635"/>
            <a:ext cx="8905240" cy="1083945"/>
          </a:xfrm>
          <a:prstGeom prst="rect">
            <a:avLst/>
          </a:prstGeom>
          <a:solidFill>
            <a:srgbClr val="FFC000"/>
          </a:solidFill>
        </p:spPr>
        <p:txBody>
          <a:bodyPr wrap="none">
            <a:noAutofit/>
          </a:bodyPr>
          <a:lstStyle/>
          <a:p>
            <a:pPr algn="ctr">
              <a:defRPr sz="3600" b="1"/>
            </a:pPr>
            <a:r>
              <a:t>Контроль гірничої техніки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" y="1188720"/>
            <a:ext cx="4892040" cy="198501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>
              <a:defRPr sz="2200"/>
            </a:pPr>
            <a:r>
              <a:rPr b="1">
                <a:solidFill>
                  <a:srgbClr val="7030A0"/>
                </a:solidFill>
              </a:rPr>
              <a:t>Системи позиціонування техніки</a:t>
            </a:r>
            <a:endParaRPr b="1">
              <a:solidFill>
                <a:srgbClr val="7030A0"/>
              </a:solidFill>
            </a:endParaRPr>
          </a:p>
          <a:p>
            <a:pPr>
              <a:defRPr sz="2200"/>
            </a:pPr>
            <a:r>
              <a:rPr b="1">
                <a:solidFill>
                  <a:srgbClr val="7030A0"/>
                </a:solidFill>
              </a:rPr>
              <a:t>GNSS контроль руху машин</a:t>
            </a:r>
            <a:endParaRPr b="1">
              <a:solidFill>
                <a:srgbClr val="7030A0"/>
              </a:solidFill>
            </a:endParaRPr>
          </a:p>
          <a:p>
            <a:pPr>
              <a:defRPr sz="2200"/>
            </a:pPr>
            <a:r>
              <a:rPr b="1">
                <a:solidFill>
                  <a:srgbClr val="7030A0"/>
                </a:solidFill>
              </a:rPr>
              <a:t>Оптимізація роботи кар’єру</a:t>
            </a:r>
            <a:endParaRPr b="1">
              <a:solidFill>
                <a:srgbClr val="7030A0"/>
              </a:solidFill>
            </a:endParaRPr>
          </a:p>
          <a:p>
            <a:pPr>
              <a:defRPr sz="2200"/>
            </a:pPr>
            <a:r>
              <a:rPr b="1">
                <a:solidFill>
                  <a:srgbClr val="7030A0"/>
                </a:solidFill>
              </a:rPr>
              <a:t>Підвищення продуктивності</a:t>
            </a:r>
            <a:endParaRPr b="1">
              <a:solidFill>
                <a:srgbClr val="7030A0"/>
              </a:solidFill>
            </a:endParaRPr>
          </a:p>
        </p:txBody>
      </p:sp>
      <p:pic>
        <p:nvPicPr>
          <p:cNvPr id="5" name="Picture 4" descr="d8e3a5ef-93e3-4953-9390-b22e81de5fc9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366770"/>
            <a:ext cx="4492625" cy="3491230"/>
          </a:xfrm>
          <a:prstGeom prst="rect">
            <a:avLst/>
          </a:prstGeom>
        </p:spPr>
      </p:pic>
      <p:pic>
        <p:nvPicPr>
          <p:cNvPr id="6" name="Picture 4" descr="4544facb-113f-48e9-8962-f60593288c7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0" y="1257300"/>
            <a:ext cx="4079875" cy="30600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/>
        </p:txBody>
      </p:sp>
      <p:sp>
        <p:nvSpPr>
          <p:cNvPr id="3" name="TextBox 2"/>
          <p:cNvSpPr txBox="1"/>
          <p:nvPr/>
        </p:nvSpPr>
        <p:spPr>
          <a:xfrm>
            <a:off x="0" y="0"/>
            <a:ext cx="8903335" cy="770255"/>
          </a:xfrm>
          <a:prstGeom prst="rect">
            <a:avLst/>
          </a:prstGeom>
          <a:solidFill>
            <a:srgbClr val="FFC000"/>
          </a:solidFill>
        </p:spPr>
        <p:txBody>
          <a:bodyPr wrap="none">
            <a:noAutofit/>
          </a:bodyPr>
          <a:lstStyle/>
          <a:p>
            <a:pPr algn="ctr">
              <a:defRPr sz="3600" b="1"/>
            </a:pPr>
            <a:r>
              <a:t>Цифрова модель родовища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831215"/>
            <a:ext cx="4859655" cy="1691640"/>
          </a:xfrm>
          <a:prstGeom prst="rect">
            <a:avLst/>
          </a:prstGeom>
          <a:noFill/>
        </p:spPr>
        <p:txBody>
          <a:bodyPr wrap="none">
            <a:noAutofit/>
          </a:bodyPr>
          <a:lstStyle/>
          <a:p>
            <a:pPr>
              <a:defRPr sz="2200"/>
            </a:pPr>
            <a:r>
              <a:rPr b="1">
                <a:solidFill>
                  <a:srgbClr val="7030A0"/>
                </a:solidFill>
              </a:rPr>
              <a:t>Створення 3D моделі кар’єру</a:t>
            </a:r>
            <a:endParaRPr b="1">
              <a:solidFill>
                <a:srgbClr val="7030A0"/>
              </a:solidFill>
            </a:endParaRPr>
          </a:p>
          <a:p>
            <a:pPr>
              <a:defRPr sz="2200"/>
            </a:pPr>
            <a:r>
              <a:rPr b="1">
                <a:solidFill>
                  <a:srgbClr val="7030A0"/>
                </a:solidFill>
              </a:rPr>
              <a:t>Аналіз геометрії уступів</a:t>
            </a:r>
            <a:endParaRPr b="1">
              <a:solidFill>
                <a:srgbClr val="7030A0"/>
              </a:solidFill>
            </a:endParaRPr>
          </a:p>
          <a:p>
            <a:pPr>
              <a:defRPr sz="2200"/>
            </a:pPr>
            <a:r>
              <a:rPr b="1">
                <a:solidFill>
                  <a:srgbClr val="7030A0"/>
                </a:solidFill>
              </a:rPr>
              <a:t>Розрахунок об’ємів гірничої маси</a:t>
            </a:r>
            <a:endParaRPr b="1">
              <a:solidFill>
                <a:srgbClr val="7030A0"/>
              </a:solidFill>
            </a:endParaRPr>
          </a:p>
          <a:p>
            <a:pPr>
              <a:defRPr sz="2200"/>
            </a:pPr>
            <a:r>
              <a:rPr b="1">
                <a:solidFill>
                  <a:srgbClr val="7030A0"/>
                </a:solidFill>
              </a:rPr>
              <a:t>Планування гірничих робіт</a:t>
            </a:r>
            <a:endParaRPr b="1">
              <a:solidFill>
                <a:srgbClr val="7030A0"/>
              </a:solidFill>
            </a:endParaRPr>
          </a:p>
        </p:txBody>
      </p:sp>
      <p:pic>
        <p:nvPicPr>
          <p:cNvPr id="13" name="Рисунок 13"/>
          <p:cNvPicPr>
            <a:picLocks noChangeAspect="1"/>
          </p:cNvPicPr>
          <p:nvPr/>
        </p:nvPicPr>
        <p:blipFill>
          <a:blip r:embed="rId1"/>
          <a:srcRect l="16888" t="15877" r="16792" b="5428"/>
          <a:stretch>
            <a:fillRect/>
          </a:stretch>
        </p:blipFill>
        <p:spPr bwMode="auto">
          <a:xfrm>
            <a:off x="0" y="3252470"/>
            <a:ext cx="5533390" cy="3691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rcRect l="51219" t="25750" r="17406" b="17324"/>
          <a:stretch>
            <a:fillRect/>
          </a:stretch>
        </p:blipFill>
        <p:spPr>
          <a:xfrm>
            <a:off x="5521325" y="770255"/>
            <a:ext cx="3622675" cy="369697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2004</Words>
  <Application>WPS Presentation</Application>
  <PresentationFormat>On-screen Show (4:3)</PresentationFormat>
  <Paragraphs>88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0" baseType="lpstr">
      <vt:lpstr>Arial</vt:lpstr>
      <vt:lpstr>SimSun</vt:lpstr>
      <vt:lpstr>Wingdings</vt:lpstr>
      <vt:lpstr>Arial</vt:lpstr>
      <vt:lpstr>Calibri</vt:lpstr>
      <vt:lpstr>Microsoft YaHei</vt:lpstr>
      <vt:lpstr>Arial Unicode MS</vt:lpstr>
      <vt:lpstr>Bahnschrift</vt:lpstr>
      <vt:lpstr>Arial Black</vt:lpstr>
      <vt:lpstr>Blue Waves</vt:lpstr>
      <vt:lpstr>Автоматизація маркшейдерських робіт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dc:description>generated using python-pptx</dc:description>
  <cp:lastModifiedBy>Маргарита Кремз�</cp:lastModifiedBy>
  <cp:revision>3</cp:revision>
  <dcterms:created xsi:type="dcterms:W3CDTF">2013-01-27T09:14:00Z</dcterms:created>
  <dcterms:modified xsi:type="dcterms:W3CDTF">2026-03-09T15:59:23Z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69ADD6FFC7E54DE9A7617C8A71B20F8F_13</vt:lpwstr>
  </property>
  <property fmtid="{D5CDD505-2E9C-101B-9397-08002B2CF9AE}" pid="3" name="KSOProductBuildVer">
    <vt:lpwstr>1049-12.2.0.22549</vt:lpwstr>
  </property>
</Properties>
</file>