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F6B17FD-1DB7-497A-A0AD-72B2199EC1C4}">
          <p14:sldIdLst/>
        </p14:section>
        <p14:section name="Раздел без заголовка" id="{7E8B1B63-4AC3-452A-A758-2F6A4B54877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 snapToGrid="0">
      <p:cViewPr>
        <p:scale>
          <a:sx n="76" d="100"/>
          <a:sy n="76" d="100"/>
        </p:scale>
        <p:origin x="-1116" y="-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4004B9-FCD2-4D99-83FE-3313F4F39B6A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3DC583-5ADA-47F0-8162-701DFF521A9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948" y="519406"/>
            <a:ext cx="11277600" cy="1222375"/>
          </a:xfrm>
        </p:spPr>
        <p:txBody>
          <a:bodyPr/>
          <a:lstStyle/>
          <a:p>
            <a:pPr algn="ctr"/>
            <a:r>
              <a:rPr lang="uk-UA" dirty="0" smtClean="0"/>
              <a:t>ВСП «Гірничий фаховий коледж криворізького національного університету»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000" y="4972832"/>
            <a:ext cx="11277600" cy="1290181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192C71"/>
                </a:solidFill>
                <a:latin typeface="PT Serif"/>
              </a:rPr>
              <a:t>Дисципліни</a:t>
            </a:r>
            <a:r>
              <a:rPr lang="ru-RU" b="1" dirty="0" smtClean="0">
                <a:solidFill>
                  <a:srgbClr val="192C71"/>
                </a:solidFill>
                <a:latin typeface="PT Serif"/>
              </a:rPr>
              <a:t> </a:t>
            </a:r>
            <a:r>
              <a:rPr lang="ru-RU" b="1" dirty="0" err="1" smtClean="0">
                <a:solidFill>
                  <a:srgbClr val="192C71"/>
                </a:solidFill>
                <a:latin typeface="PT Serif"/>
              </a:rPr>
              <a:t>вільного</a:t>
            </a:r>
            <a:r>
              <a:rPr lang="ru-RU" b="1" dirty="0" smtClean="0">
                <a:solidFill>
                  <a:srgbClr val="192C71"/>
                </a:solidFill>
                <a:latin typeface="PT Serif"/>
              </a:rPr>
              <a:t> </a:t>
            </a:r>
            <a:r>
              <a:rPr lang="ru-RU" b="1" dirty="0" err="1" smtClean="0">
                <a:solidFill>
                  <a:srgbClr val="192C71"/>
                </a:solidFill>
                <a:latin typeface="PT Serif"/>
              </a:rPr>
              <a:t>вибору</a:t>
            </a:r>
            <a:r>
              <a:rPr lang="ru-RU" b="1" dirty="0" smtClean="0">
                <a:solidFill>
                  <a:srgbClr val="192C71"/>
                </a:solidFill>
                <a:latin typeface="PT Serif"/>
              </a:rPr>
              <a:t> </a:t>
            </a:r>
            <a:r>
              <a:rPr lang="ru-RU" b="1" dirty="0" err="1" smtClean="0">
                <a:solidFill>
                  <a:srgbClr val="192C71"/>
                </a:solidFill>
                <a:latin typeface="PT Serif"/>
              </a:rPr>
              <a:t>освітньо-професійної</a:t>
            </a:r>
            <a:r>
              <a:rPr lang="ru-RU" b="1" dirty="0" smtClean="0">
                <a:solidFill>
                  <a:srgbClr val="192C71"/>
                </a:solidFill>
                <a:latin typeface="PT Serif"/>
              </a:rPr>
              <a:t> </a:t>
            </a:r>
            <a:r>
              <a:rPr lang="ru-RU" b="1" dirty="0" err="1" smtClean="0">
                <a:solidFill>
                  <a:srgbClr val="192C71"/>
                </a:solidFill>
                <a:latin typeface="PT Serif"/>
              </a:rPr>
              <a:t>програми</a:t>
            </a:r>
            <a:r>
              <a:rPr lang="ru-RU" b="1" dirty="0" smtClean="0">
                <a:solidFill>
                  <a:srgbClr val="192C71"/>
                </a:solidFill>
                <a:latin typeface="PT Serif"/>
              </a:rPr>
              <a:t> «</a:t>
            </a:r>
            <a:r>
              <a:rPr lang="ru-RU" b="1" dirty="0" err="1" smtClean="0">
                <a:solidFill>
                  <a:srgbClr val="192C71"/>
                </a:solidFill>
                <a:latin typeface="PT Serif"/>
              </a:rPr>
              <a:t>Опорядження</a:t>
            </a:r>
            <a:r>
              <a:rPr lang="ru-RU" b="1" dirty="0" smtClean="0">
                <a:solidFill>
                  <a:srgbClr val="192C71"/>
                </a:solidFill>
                <a:latin typeface="PT Serif"/>
              </a:rPr>
              <a:t> </a:t>
            </a:r>
            <a:r>
              <a:rPr lang="ru-RU" b="1" dirty="0" err="1">
                <a:solidFill>
                  <a:srgbClr val="192C71"/>
                </a:solidFill>
                <a:latin typeface="PT Serif"/>
              </a:rPr>
              <a:t>будівель</a:t>
            </a:r>
            <a:r>
              <a:rPr lang="ru-RU" b="1" dirty="0">
                <a:solidFill>
                  <a:srgbClr val="192C71"/>
                </a:solidFill>
                <a:latin typeface="PT Serif"/>
              </a:rPr>
              <a:t> і </a:t>
            </a:r>
            <a:r>
              <a:rPr lang="ru-RU" b="1" dirty="0" err="1">
                <a:solidFill>
                  <a:srgbClr val="192C71"/>
                </a:solidFill>
                <a:latin typeface="PT Serif"/>
              </a:rPr>
              <a:t>споруд</a:t>
            </a:r>
            <a:r>
              <a:rPr lang="ru-RU" b="1" dirty="0">
                <a:solidFill>
                  <a:srgbClr val="192C71"/>
                </a:solidFill>
                <a:latin typeface="PT Serif"/>
              </a:rPr>
              <a:t> та </a:t>
            </a:r>
            <a:r>
              <a:rPr lang="ru-RU" b="1" dirty="0" err="1">
                <a:solidFill>
                  <a:srgbClr val="192C71"/>
                </a:solidFill>
                <a:latin typeface="PT Serif"/>
              </a:rPr>
              <a:t>будівельний</a:t>
            </a:r>
            <a:r>
              <a:rPr lang="ru-RU" b="1" dirty="0">
                <a:solidFill>
                  <a:srgbClr val="192C71"/>
                </a:solidFill>
                <a:latin typeface="PT Serif"/>
              </a:rPr>
              <a:t> </a:t>
            </a:r>
            <a:r>
              <a:rPr lang="ru-RU" b="1" dirty="0" smtClean="0">
                <a:solidFill>
                  <a:srgbClr val="192C71"/>
                </a:solidFill>
                <a:latin typeface="PT Serif"/>
              </a:rPr>
              <a:t>дизайн»</a:t>
            </a:r>
            <a:endParaRPr lang="ru-RU" b="1" dirty="0">
              <a:solidFill>
                <a:srgbClr val="192C71"/>
              </a:solidFill>
              <a:latin typeface="PT Serif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147" y="1970536"/>
            <a:ext cx="7084991" cy="296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3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4E3B30"/>
                </a:solidFill>
              </a:rPr>
              <a:t>ВК 2.2 </a:t>
            </a:r>
            <a:r>
              <a:rPr lang="ru-RU" dirty="0" err="1">
                <a:solidFill>
                  <a:srgbClr val="4E3B30"/>
                </a:solidFill>
              </a:rPr>
              <a:t>Кольористика</a:t>
            </a:r>
            <a:r>
              <a:rPr lang="ru-RU" dirty="0">
                <a:solidFill>
                  <a:srgbClr val="4E3B30"/>
                </a:solidFill>
              </a:rPr>
              <a:t> в </a:t>
            </a:r>
            <a:r>
              <a:rPr lang="ru-RU" dirty="0" err="1">
                <a:solidFill>
                  <a:srgbClr val="4E3B30"/>
                </a:solidFill>
              </a:rPr>
              <a:t>композиції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2804" y="1554163"/>
            <a:ext cx="5825995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для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err="1" smtClean="0"/>
              <a:t>Дисципліна</a:t>
            </a:r>
            <a:r>
              <a:rPr lang="ru-RU" b="1" dirty="0" smtClean="0"/>
              <a:t> </a:t>
            </a:r>
            <a:r>
              <a:rPr lang="ru-RU" b="1" dirty="0" err="1"/>
              <a:t>відіграє</a:t>
            </a:r>
            <a:r>
              <a:rPr lang="ru-RU" b="1" dirty="0"/>
              <a:t> </a:t>
            </a:r>
            <a:r>
              <a:rPr lang="ru-RU" b="1" dirty="0" err="1"/>
              <a:t>важливу</a:t>
            </a:r>
            <a:r>
              <a:rPr lang="ru-RU" b="1" dirty="0"/>
              <a:t> роль у </a:t>
            </a:r>
            <a:r>
              <a:rPr lang="ru-RU" b="1" dirty="0" err="1"/>
              <a:t>формуванні</a:t>
            </a:r>
            <a:r>
              <a:rPr lang="ru-RU" b="1" dirty="0"/>
              <a:t> </a:t>
            </a:r>
            <a:r>
              <a:rPr lang="ru-RU" b="1" dirty="0" err="1"/>
              <a:t>професійних</a:t>
            </a:r>
            <a:r>
              <a:rPr lang="ru-RU" b="1" dirty="0"/>
              <a:t> компетентностей </a:t>
            </a:r>
            <a:r>
              <a:rPr lang="ru-RU" b="1" dirty="0" err="1"/>
              <a:t>майбутніх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 </a:t>
            </a:r>
            <a:r>
              <a:rPr lang="ru-RU" b="1" dirty="0" err="1"/>
              <a:t>спеціальності</a:t>
            </a:r>
            <a:r>
              <a:rPr lang="ru-RU" b="1" dirty="0"/>
              <a:t> «</a:t>
            </a:r>
            <a:r>
              <a:rPr lang="ru-RU" b="1" dirty="0" err="1"/>
              <a:t>Опорядження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 і </a:t>
            </a:r>
            <a:r>
              <a:rPr lang="ru-RU" b="1" dirty="0" err="1"/>
              <a:t>споруд</a:t>
            </a:r>
            <a:r>
              <a:rPr lang="ru-RU" b="1" dirty="0"/>
              <a:t> та </a:t>
            </a:r>
            <a:r>
              <a:rPr lang="ru-RU" b="1" dirty="0" err="1"/>
              <a:t>будівельний</a:t>
            </a:r>
            <a:r>
              <a:rPr lang="ru-RU" b="1" dirty="0"/>
              <a:t> дизайн», </a:t>
            </a:r>
            <a:r>
              <a:rPr lang="ru-RU" b="1" dirty="0" err="1"/>
              <a:t>оскільки</a:t>
            </a:r>
            <a:r>
              <a:rPr lang="ru-RU" b="1" dirty="0"/>
              <a:t> </a:t>
            </a:r>
            <a:r>
              <a:rPr lang="ru-RU" b="1" dirty="0" err="1"/>
              <a:t>знання</a:t>
            </a:r>
            <a:r>
              <a:rPr lang="ru-RU" b="1" dirty="0"/>
              <a:t> </a:t>
            </a:r>
            <a:r>
              <a:rPr lang="ru-RU" b="1" dirty="0" err="1"/>
              <a:t>кольористики</a:t>
            </a:r>
            <a:r>
              <a:rPr lang="ru-RU" b="1" dirty="0"/>
              <a:t> </a:t>
            </a:r>
            <a:r>
              <a:rPr lang="ru-RU" b="1" dirty="0" err="1"/>
              <a:t>дозволяє</a:t>
            </a:r>
            <a:r>
              <a:rPr lang="ru-RU" b="1" dirty="0"/>
              <a:t> </a:t>
            </a:r>
            <a:r>
              <a:rPr lang="ru-RU" b="1" dirty="0" err="1"/>
              <a:t>створювати</a:t>
            </a:r>
            <a:r>
              <a:rPr lang="ru-RU" b="1" dirty="0"/>
              <a:t> </a:t>
            </a:r>
            <a:r>
              <a:rPr lang="ru-RU" b="1" dirty="0" err="1"/>
              <a:t>виразні</a:t>
            </a:r>
            <a:r>
              <a:rPr lang="ru-RU" b="1" dirty="0"/>
              <a:t>, </a:t>
            </a:r>
            <a:r>
              <a:rPr lang="ru-RU" b="1" dirty="0" err="1"/>
              <a:t>гармонійні</a:t>
            </a:r>
            <a:r>
              <a:rPr lang="ru-RU" b="1" dirty="0"/>
              <a:t> та </a:t>
            </a:r>
            <a:r>
              <a:rPr lang="ru-RU" b="1" dirty="0" err="1"/>
              <a:t>функціональні</a:t>
            </a:r>
            <a:r>
              <a:rPr lang="ru-RU" b="1" dirty="0"/>
              <a:t> </a:t>
            </a:r>
            <a:r>
              <a:rPr lang="ru-RU" b="1" dirty="0" err="1"/>
              <a:t>дизайнерські</a:t>
            </a:r>
            <a:r>
              <a:rPr lang="ru-RU" b="1" dirty="0"/>
              <a:t> </a:t>
            </a:r>
            <a:r>
              <a:rPr lang="ru-RU" b="1" dirty="0" err="1"/>
              <a:t>рішення</a:t>
            </a:r>
            <a:r>
              <a:rPr lang="ru-RU" b="1" dirty="0"/>
              <a:t>. </a:t>
            </a:r>
            <a:r>
              <a:rPr lang="ru-RU" b="1" dirty="0" err="1"/>
              <a:t>Опанування</a:t>
            </a:r>
            <a:r>
              <a:rPr lang="ru-RU" b="1" dirty="0"/>
              <a:t> </a:t>
            </a:r>
            <a:r>
              <a:rPr lang="ru-RU" b="1" dirty="0" err="1"/>
              <a:t>принципів</a:t>
            </a:r>
            <a:r>
              <a:rPr lang="ru-RU" b="1" dirty="0"/>
              <a:t> </a:t>
            </a:r>
            <a:r>
              <a:rPr lang="ru-RU" b="1" dirty="0" err="1"/>
              <a:t>кольорової</a:t>
            </a:r>
            <a:r>
              <a:rPr lang="ru-RU" b="1" dirty="0"/>
              <a:t> </a:t>
            </a:r>
            <a:r>
              <a:rPr lang="ru-RU" b="1" dirty="0" err="1"/>
              <a:t>композиції</a:t>
            </a:r>
            <a:r>
              <a:rPr lang="ru-RU" b="1" dirty="0"/>
              <a:t>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творчого</a:t>
            </a:r>
            <a:r>
              <a:rPr lang="ru-RU" b="1" dirty="0"/>
              <a:t> </a:t>
            </a:r>
            <a:r>
              <a:rPr lang="ru-RU" b="1" dirty="0" err="1"/>
              <a:t>підходу</a:t>
            </a:r>
            <a:r>
              <a:rPr lang="ru-RU" b="1" dirty="0"/>
              <a:t> до </a:t>
            </a:r>
            <a:r>
              <a:rPr lang="ru-RU" b="1" dirty="0" err="1"/>
              <a:t>проектування</a:t>
            </a:r>
            <a:r>
              <a:rPr lang="ru-RU" b="1" dirty="0"/>
              <a:t> та </a:t>
            </a:r>
            <a:r>
              <a:rPr lang="ru-RU" b="1" dirty="0" err="1"/>
              <a:t>оформлення</a:t>
            </a:r>
            <a:r>
              <a:rPr lang="ru-RU" b="1" dirty="0"/>
              <a:t> простору.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741117"/>
            <a:ext cx="5905500" cy="400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81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 3.1 Менеджмент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7752" y="1554163"/>
            <a:ext cx="5851047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Метою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«Менеджмент» є </a:t>
            </a:r>
            <a:r>
              <a:rPr lang="ru-RU" b="1" dirty="0" err="1"/>
              <a:t>формування</a:t>
            </a:r>
            <a:r>
              <a:rPr lang="ru-RU" b="1" dirty="0"/>
              <a:t> у </a:t>
            </a:r>
            <a:r>
              <a:rPr lang="ru-RU" b="1" dirty="0" err="1"/>
              <a:t>студентів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про </a:t>
            </a: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організаціями</a:t>
            </a:r>
            <a:r>
              <a:rPr lang="ru-RU" b="1" dirty="0"/>
              <a:t>, </a:t>
            </a:r>
            <a:r>
              <a:rPr lang="ru-RU" b="1" dirty="0" err="1"/>
              <a:t>планування</a:t>
            </a:r>
            <a:r>
              <a:rPr lang="ru-RU" b="1" dirty="0"/>
              <a:t> та </a:t>
            </a:r>
            <a:r>
              <a:rPr lang="ru-RU" b="1" dirty="0" err="1"/>
              <a:t>організацію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 та дизайну. </a:t>
            </a:r>
            <a:r>
              <a:rPr lang="ru-RU" b="1" dirty="0" err="1"/>
              <a:t>Студенти</a:t>
            </a:r>
            <a:r>
              <a:rPr lang="ru-RU" b="1" dirty="0"/>
              <a:t> </a:t>
            </a:r>
            <a:r>
              <a:rPr lang="ru-RU" b="1" dirty="0" err="1"/>
              <a:t>ознайомлюються</a:t>
            </a:r>
            <a:r>
              <a:rPr lang="ru-RU" b="1" dirty="0"/>
              <a:t> з основами </a:t>
            </a:r>
            <a:r>
              <a:rPr lang="ru-RU" b="1" dirty="0" err="1"/>
              <a:t>управлінської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, </a:t>
            </a:r>
            <a:r>
              <a:rPr lang="ru-RU" b="1" dirty="0" err="1"/>
              <a:t>прийняття</a:t>
            </a:r>
            <a:r>
              <a:rPr lang="ru-RU" b="1" dirty="0"/>
              <a:t> </a:t>
            </a:r>
            <a:r>
              <a:rPr lang="ru-RU" b="1" dirty="0" err="1"/>
              <a:t>управлінських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та </a:t>
            </a:r>
            <a:r>
              <a:rPr lang="ru-RU" b="1" dirty="0" err="1"/>
              <a:t>ефективної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колективу</a:t>
            </a:r>
            <a:r>
              <a:rPr lang="ru-RU" b="1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5857"/>
            <a:ext cx="6178292" cy="381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4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4E3B30"/>
                </a:solidFill>
              </a:rPr>
              <a:t>ВК 3.1 Менеджмент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0384" y="1554163"/>
            <a:ext cx="5788416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для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формуванню</a:t>
            </a:r>
            <a:r>
              <a:rPr lang="ru-RU" b="1" dirty="0"/>
              <a:t> у </a:t>
            </a:r>
            <a:r>
              <a:rPr lang="ru-RU" b="1" dirty="0" err="1"/>
              <a:t>майбутніх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 </a:t>
            </a:r>
            <a:r>
              <a:rPr lang="ru-RU" b="1" dirty="0" err="1"/>
              <a:t>спеціальності</a:t>
            </a:r>
            <a:r>
              <a:rPr lang="ru-RU" b="1" dirty="0"/>
              <a:t> «</a:t>
            </a:r>
            <a:r>
              <a:rPr lang="ru-RU" b="1" dirty="0" err="1"/>
              <a:t>Опорядження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 і </a:t>
            </a:r>
            <a:r>
              <a:rPr lang="ru-RU" b="1" dirty="0" err="1"/>
              <a:t>споруд</a:t>
            </a:r>
            <a:r>
              <a:rPr lang="ru-RU" b="1" dirty="0"/>
              <a:t> та </a:t>
            </a:r>
            <a:r>
              <a:rPr lang="ru-RU" b="1" dirty="0" err="1"/>
              <a:t>будівельний</a:t>
            </a:r>
            <a:r>
              <a:rPr lang="ru-RU" b="1" dirty="0"/>
              <a:t> дизайн» </a:t>
            </a:r>
            <a:r>
              <a:rPr lang="ru-RU" b="1" dirty="0" err="1"/>
              <a:t>управлінських</a:t>
            </a:r>
            <a:r>
              <a:rPr lang="ru-RU" b="1" dirty="0"/>
              <a:t> компетентностей, </a:t>
            </a:r>
            <a:r>
              <a:rPr lang="ru-RU" b="1" dirty="0" err="1"/>
              <a:t>необхідних</a:t>
            </a:r>
            <a:r>
              <a:rPr lang="ru-RU" b="1" dirty="0"/>
              <a:t> для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професійної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 та дизайну. </a:t>
            </a:r>
            <a:r>
              <a:rPr lang="ru-RU" b="1" dirty="0" err="1"/>
              <a:t>Знання</a:t>
            </a:r>
            <a:r>
              <a:rPr lang="ru-RU" b="1" dirty="0"/>
              <a:t> основ менеджменту </a:t>
            </a:r>
            <a:r>
              <a:rPr lang="ru-RU" b="1" dirty="0" err="1"/>
              <a:t>дозволяє</a:t>
            </a:r>
            <a:r>
              <a:rPr lang="ru-RU" b="1" dirty="0"/>
              <a:t> </a:t>
            </a:r>
            <a:r>
              <a:rPr lang="ru-RU" b="1" dirty="0" err="1"/>
              <a:t>ефективно</a:t>
            </a:r>
            <a:r>
              <a:rPr lang="ru-RU" b="1" dirty="0"/>
              <a:t> </a:t>
            </a:r>
            <a:r>
              <a:rPr lang="ru-RU" b="1" dirty="0" err="1"/>
              <a:t>планувати</a:t>
            </a:r>
            <a:r>
              <a:rPr lang="ru-RU" b="1" dirty="0"/>
              <a:t> роботу, </a:t>
            </a:r>
            <a:r>
              <a:rPr lang="ru-RU" b="1" dirty="0" err="1"/>
              <a:t>організовувати</a:t>
            </a:r>
            <a:r>
              <a:rPr lang="ru-RU" b="1" dirty="0"/>
              <a:t> </a:t>
            </a:r>
            <a:r>
              <a:rPr lang="ru-RU" b="1" dirty="0" err="1"/>
              <a:t>виробничі</a:t>
            </a:r>
            <a:r>
              <a:rPr lang="ru-RU" b="1" dirty="0"/>
              <a:t> </a:t>
            </a:r>
            <a:r>
              <a:rPr lang="ru-RU" b="1" dirty="0" err="1"/>
              <a:t>процеси</a:t>
            </a:r>
            <a:r>
              <a:rPr lang="ru-RU" b="1" dirty="0"/>
              <a:t> та </a:t>
            </a:r>
            <a:r>
              <a:rPr lang="ru-RU" b="1" dirty="0" err="1"/>
              <a:t>досягати</a:t>
            </a:r>
            <a:r>
              <a:rPr lang="ru-RU" b="1" dirty="0"/>
              <a:t> </a:t>
            </a:r>
            <a:r>
              <a:rPr lang="ru-RU" b="1" dirty="0" err="1"/>
              <a:t>високих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 у </a:t>
            </a:r>
            <a:r>
              <a:rPr lang="ru-RU" b="1" dirty="0" err="1"/>
              <a:t>професійній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0" y="1941535"/>
            <a:ext cx="6016501" cy="395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8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 3.2 Менеджмент </a:t>
            </a:r>
            <a:r>
              <a:rPr lang="ru-RU" dirty="0"/>
              <a:t>і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0384" y="1554163"/>
            <a:ext cx="57884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Метою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«Менеджмент і </a:t>
            </a:r>
            <a:r>
              <a:rPr lang="ru-RU" b="1" dirty="0" err="1"/>
              <a:t>організація</a:t>
            </a:r>
            <a:r>
              <a:rPr lang="ru-RU" b="1" dirty="0"/>
              <a:t> </a:t>
            </a:r>
            <a:r>
              <a:rPr lang="ru-RU" b="1" dirty="0" err="1"/>
              <a:t>виробництва</a:t>
            </a:r>
            <a:r>
              <a:rPr lang="ru-RU" b="1" dirty="0"/>
              <a:t>» є </a:t>
            </a:r>
            <a:r>
              <a:rPr lang="ru-RU" b="1" dirty="0" err="1"/>
              <a:t>формування</a:t>
            </a:r>
            <a:r>
              <a:rPr lang="ru-RU" b="1" dirty="0"/>
              <a:t> у </a:t>
            </a:r>
            <a:r>
              <a:rPr lang="ru-RU" b="1" dirty="0" err="1"/>
              <a:t>студентів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та </a:t>
            </a:r>
            <a:r>
              <a:rPr lang="ru-RU" b="1" dirty="0" err="1"/>
              <a:t>навичок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виробничих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, </a:t>
            </a:r>
            <a:r>
              <a:rPr lang="ru-RU" b="1" dirty="0" err="1"/>
              <a:t>управління</a:t>
            </a:r>
            <a:r>
              <a:rPr lang="ru-RU" b="1" dirty="0"/>
              <a:t> ресурсами та </a:t>
            </a:r>
            <a:r>
              <a:rPr lang="ru-RU" b="1" dirty="0" err="1"/>
              <a:t>ефективного</a:t>
            </a:r>
            <a:r>
              <a:rPr lang="ru-RU" b="1" dirty="0"/>
              <a:t> </a:t>
            </a:r>
            <a:r>
              <a:rPr lang="ru-RU" b="1" dirty="0" err="1"/>
              <a:t>функціонування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у </a:t>
            </a:r>
            <a:r>
              <a:rPr lang="ru-RU" b="1" dirty="0" err="1"/>
              <a:t>галузі</a:t>
            </a:r>
            <a:r>
              <a:rPr lang="ru-RU" b="1" dirty="0"/>
              <a:t> </a:t>
            </a:r>
            <a:r>
              <a:rPr lang="ru-RU" b="1" dirty="0" err="1"/>
              <a:t>будівництва</a:t>
            </a:r>
            <a:r>
              <a:rPr lang="ru-RU" b="1" dirty="0"/>
              <a:t> та </a:t>
            </a:r>
            <a:r>
              <a:rPr lang="ru-RU" b="1" dirty="0" err="1"/>
              <a:t>опоряджувальних</a:t>
            </a:r>
            <a:r>
              <a:rPr lang="ru-RU" b="1" dirty="0"/>
              <a:t> </a:t>
            </a:r>
            <a:r>
              <a:rPr lang="ru-RU" b="1" dirty="0" err="1"/>
              <a:t>робіт</a:t>
            </a:r>
            <a:r>
              <a:rPr lang="ru-RU" b="1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9" y="1703539"/>
            <a:ext cx="5745830" cy="380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50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 3.2 Менеджмент </a:t>
            </a:r>
            <a:r>
              <a:rPr lang="ru-RU" dirty="0"/>
              <a:t>і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7752" y="1554163"/>
            <a:ext cx="5851047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для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err="1" smtClean="0"/>
              <a:t>Дисципліна</a:t>
            </a:r>
            <a:r>
              <a:rPr lang="ru-RU" b="1" dirty="0" smtClean="0"/>
              <a:t> </a:t>
            </a:r>
            <a:r>
              <a:rPr lang="ru-RU" b="1" dirty="0"/>
              <a:t>є </a:t>
            </a:r>
            <a:r>
              <a:rPr lang="ru-RU" b="1" dirty="0" err="1"/>
              <a:t>важливою</a:t>
            </a:r>
            <a:r>
              <a:rPr lang="ru-RU" b="1" dirty="0"/>
              <a:t> для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професійних</a:t>
            </a:r>
            <a:r>
              <a:rPr lang="ru-RU" b="1" dirty="0"/>
              <a:t> компетентностей </a:t>
            </a:r>
            <a:r>
              <a:rPr lang="ru-RU" b="1" dirty="0" err="1"/>
              <a:t>майбутніх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спеціальності</a:t>
            </a:r>
            <a:r>
              <a:rPr lang="ru-RU" b="1" dirty="0"/>
              <a:t> «</a:t>
            </a:r>
            <a:r>
              <a:rPr lang="ru-RU" b="1" dirty="0" err="1"/>
              <a:t>Опорядження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 і </a:t>
            </a:r>
            <a:r>
              <a:rPr lang="ru-RU" b="1" dirty="0" err="1"/>
              <a:t>споруд</a:t>
            </a:r>
            <a:r>
              <a:rPr lang="ru-RU" b="1" dirty="0"/>
              <a:t> та </a:t>
            </a:r>
            <a:r>
              <a:rPr lang="ru-RU" b="1" dirty="0" err="1"/>
              <a:t>будівельний</a:t>
            </a:r>
            <a:r>
              <a:rPr lang="ru-RU" b="1" dirty="0"/>
              <a:t> дизайн». Вона </a:t>
            </a:r>
            <a:r>
              <a:rPr lang="ru-RU" b="1" dirty="0" err="1"/>
              <a:t>дозволяє</a:t>
            </a:r>
            <a:r>
              <a:rPr lang="ru-RU" b="1" dirty="0"/>
              <a:t> студентам </a:t>
            </a:r>
            <a:r>
              <a:rPr lang="ru-RU" b="1" dirty="0" err="1"/>
              <a:t>зрозуміти</a:t>
            </a:r>
            <a:r>
              <a:rPr lang="ru-RU" b="1" dirty="0"/>
              <a:t> </a:t>
            </a: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виробничих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, </a:t>
            </a:r>
            <a:r>
              <a:rPr lang="ru-RU" b="1" dirty="0" err="1"/>
              <a:t>ефективно</a:t>
            </a:r>
            <a:r>
              <a:rPr lang="ru-RU" b="1" dirty="0"/>
              <a:t> </a:t>
            </a:r>
            <a:r>
              <a:rPr lang="ru-RU" b="1" dirty="0" err="1"/>
              <a:t>управляти</a:t>
            </a:r>
            <a:r>
              <a:rPr lang="ru-RU" b="1" dirty="0"/>
              <a:t> ресурсами та </a:t>
            </a:r>
            <a:r>
              <a:rPr lang="ru-RU" b="1" dirty="0" err="1"/>
              <a:t>забезпечувати</a:t>
            </a:r>
            <a:r>
              <a:rPr lang="ru-RU" b="1" dirty="0"/>
              <a:t> </a:t>
            </a:r>
            <a:r>
              <a:rPr lang="ru-RU" b="1" dirty="0" err="1"/>
              <a:t>якісне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будівельних</a:t>
            </a:r>
            <a:r>
              <a:rPr lang="ru-RU" b="1" dirty="0"/>
              <a:t> і </a:t>
            </a:r>
            <a:r>
              <a:rPr lang="ru-RU" b="1" dirty="0" err="1"/>
              <a:t>дизайнерських</a:t>
            </a:r>
            <a:r>
              <a:rPr lang="ru-RU" b="1" dirty="0"/>
              <a:t> </a:t>
            </a:r>
            <a:r>
              <a:rPr lang="ru-RU" b="1" dirty="0" err="1"/>
              <a:t>проектів</a:t>
            </a:r>
            <a:r>
              <a:rPr lang="ru-RU" b="1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77" y="1265957"/>
            <a:ext cx="4747364" cy="474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53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Перелік Вибіркових дисциплін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ВК 1.1 </a:t>
            </a:r>
            <a:r>
              <a:rPr lang="ru-RU" b="1" dirty="0" err="1"/>
              <a:t>Реконструкція</a:t>
            </a:r>
            <a:r>
              <a:rPr lang="ru-RU" b="1" dirty="0"/>
              <a:t> та </a:t>
            </a:r>
            <a:r>
              <a:rPr lang="ru-RU" b="1" dirty="0" err="1"/>
              <a:t>реставрація</a:t>
            </a:r>
            <a:r>
              <a:rPr lang="ru-RU" b="1" dirty="0"/>
              <a:t> </a:t>
            </a:r>
            <a:r>
              <a:rPr lang="ru-RU" b="1" dirty="0" err="1"/>
              <a:t>житлових</a:t>
            </a:r>
            <a:r>
              <a:rPr lang="ru-RU" b="1" dirty="0"/>
              <a:t> </a:t>
            </a:r>
            <a:r>
              <a:rPr lang="ru-RU" b="1" dirty="0" err="1" smtClean="0"/>
              <a:t>будинків</a:t>
            </a:r>
            <a:endParaRPr lang="ru-RU" b="1" dirty="0" smtClean="0"/>
          </a:p>
          <a:p>
            <a:r>
              <a:rPr lang="uk-UA" b="1" dirty="0" smtClean="0"/>
              <a:t>ВК 1.2 </a:t>
            </a:r>
            <a:r>
              <a:rPr lang="uk-UA" b="1" dirty="0"/>
              <a:t>Реставрація в </a:t>
            </a:r>
            <a:r>
              <a:rPr lang="uk-UA" b="1" dirty="0" smtClean="0"/>
              <a:t>проектуванні</a:t>
            </a:r>
          </a:p>
          <a:p>
            <a:r>
              <a:rPr lang="uk-UA" b="1" dirty="0" smtClean="0"/>
              <a:t>ВК 2.1 </a:t>
            </a:r>
            <a:r>
              <a:rPr lang="uk-UA" b="1" dirty="0" err="1" smtClean="0"/>
              <a:t>Кольорознавство</a:t>
            </a:r>
            <a:r>
              <a:rPr lang="uk-UA" b="1" dirty="0" smtClean="0"/>
              <a:t> </a:t>
            </a:r>
            <a:r>
              <a:rPr lang="uk-UA" b="1" dirty="0"/>
              <a:t>та основи композиції </a:t>
            </a:r>
            <a:endParaRPr lang="uk-UA" b="1" dirty="0" smtClean="0"/>
          </a:p>
          <a:p>
            <a:r>
              <a:rPr lang="uk-UA" b="1" dirty="0" smtClean="0"/>
              <a:t>ВК 2.2 </a:t>
            </a:r>
            <a:r>
              <a:rPr lang="uk-UA" b="1" dirty="0" err="1"/>
              <a:t>Кольористика</a:t>
            </a:r>
            <a:r>
              <a:rPr lang="uk-UA" b="1" dirty="0"/>
              <a:t> в </a:t>
            </a:r>
            <a:r>
              <a:rPr lang="uk-UA" b="1" dirty="0" smtClean="0"/>
              <a:t>композиції</a:t>
            </a:r>
          </a:p>
          <a:p>
            <a:r>
              <a:rPr lang="uk-UA" b="1" dirty="0" smtClean="0"/>
              <a:t>ВК 3.1 Менеджмент</a:t>
            </a:r>
          </a:p>
          <a:p>
            <a:r>
              <a:rPr lang="uk-UA" b="1" dirty="0" smtClean="0"/>
              <a:t>ВК 3.2 </a:t>
            </a:r>
            <a:r>
              <a:rPr lang="uk-UA" b="1" dirty="0"/>
              <a:t>Менеджмент і організація виробництва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544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ВК 1.1 </a:t>
            </a:r>
            <a:r>
              <a:rPr lang="ru-RU" dirty="0" err="1"/>
              <a:t>Реконструкція</a:t>
            </a:r>
            <a:r>
              <a:rPr lang="ru-RU" dirty="0"/>
              <a:t> та </a:t>
            </a:r>
            <a:r>
              <a:rPr lang="ru-RU" dirty="0" err="1"/>
              <a:t>реставрація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7238" y="1152395"/>
            <a:ext cx="6151561" cy="55615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Метою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«</a:t>
            </a:r>
            <a:r>
              <a:rPr lang="ru-RU" b="1" dirty="0" err="1"/>
              <a:t>Реконструкція</a:t>
            </a:r>
            <a:r>
              <a:rPr lang="ru-RU" b="1" dirty="0"/>
              <a:t> та </a:t>
            </a:r>
            <a:r>
              <a:rPr lang="ru-RU" b="1" dirty="0" err="1"/>
              <a:t>реставрація</a:t>
            </a:r>
            <a:r>
              <a:rPr lang="ru-RU" b="1" dirty="0"/>
              <a:t> </a:t>
            </a:r>
            <a:r>
              <a:rPr lang="ru-RU" b="1" dirty="0" err="1"/>
              <a:t>житлових</a:t>
            </a:r>
            <a:r>
              <a:rPr lang="ru-RU" b="1" dirty="0"/>
              <a:t> </a:t>
            </a:r>
            <a:r>
              <a:rPr lang="ru-RU" b="1" dirty="0" err="1"/>
              <a:t>будинків</a:t>
            </a:r>
            <a:r>
              <a:rPr lang="ru-RU" b="1" dirty="0"/>
              <a:t>» є </a:t>
            </a:r>
            <a:r>
              <a:rPr lang="ru-RU" b="1" dirty="0" err="1"/>
              <a:t>формування</a:t>
            </a:r>
            <a:r>
              <a:rPr lang="ru-RU" b="1" dirty="0"/>
              <a:t> у </a:t>
            </a:r>
            <a:r>
              <a:rPr lang="ru-RU" b="1" dirty="0" err="1"/>
              <a:t>студентів</a:t>
            </a:r>
            <a:r>
              <a:rPr lang="ru-RU" b="1" dirty="0"/>
              <a:t> </a:t>
            </a:r>
            <a:r>
              <a:rPr lang="ru-RU" b="1" dirty="0" err="1"/>
              <a:t>теоретичних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та </a:t>
            </a:r>
            <a:r>
              <a:rPr lang="ru-RU" b="1" dirty="0" err="1"/>
              <a:t>практичних</a:t>
            </a:r>
            <a:r>
              <a:rPr lang="ru-RU" b="1" dirty="0"/>
              <a:t> </a:t>
            </a:r>
            <a:r>
              <a:rPr lang="ru-RU" b="1" dirty="0" err="1"/>
              <a:t>навичок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відновлення</a:t>
            </a:r>
            <a:r>
              <a:rPr lang="ru-RU" b="1" dirty="0"/>
              <a:t>, </a:t>
            </a:r>
            <a:r>
              <a:rPr lang="ru-RU" b="1" dirty="0" err="1"/>
              <a:t>модернізації</a:t>
            </a:r>
            <a:r>
              <a:rPr lang="ru-RU" b="1" dirty="0"/>
              <a:t> та </a:t>
            </a:r>
            <a:r>
              <a:rPr lang="ru-RU" b="1" dirty="0" err="1"/>
              <a:t>збереження</a:t>
            </a:r>
            <a:r>
              <a:rPr lang="ru-RU" b="1" dirty="0"/>
              <a:t> </a:t>
            </a:r>
            <a:r>
              <a:rPr lang="ru-RU" b="1" dirty="0" err="1"/>
              <a:t>житлових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. </a:t>
            </a:r>
            <a:r>
              <a:rPr lang="ru-RU" b="1" dirty="0" err="1"/>
              <a:t>Студенти</a:t>
            </a:r>
            <a:r>
              <a:rPr lang="ru-RU" b="1" dirty="0"/>
              <a:t> </a:t>
            </a:r>
            <a:r>
              <a:rPr lang="ru-RU" b="1" dirty="0" err="1"/>
              <a:t>ознайомлюються</a:t>
            </a:r>
            <a:r>
              <a:rPr lang="ru-RU" b="1" dirty="0"/>
              <a:t> з принципами </a:t>
            </a:r>
            <a:r>
              <a:rPr lang="ru-RU" b="1" dirty="0" err="1"/>
              <a:t>реконструкції</a:t>
            </a:r>
            <a:r>
              <a:rPr lang="ru-RU" b="1" dirty="0"/>
              <a:t> </a:t>
            </a:r>
            <a:r>
              <a:rPr lang="ru-RU" b="1" dirty="0" err="1"/>
              <a:t>будинків</a:t>
            </a:r>
            <a:r>
              <a:rPr lang="ru-RU" b="1" dirty="0"/>
              <a:t>, методами </a:t>
            </a:r>
            <a:r>
              <a:rPr lang="ru-RU" b="1" dirty="0" err="1"/>
              <a:t>реставрації</a:t>
            </a:r>
            <a:r>
              <a:rPr lang="ru-RU" b="1" dirty="0"/>
              <a:t> </a:t>
            </a:r>
            <a:r>
              <a:rPr lang="ru-RU" b="1" dirty="0" err="1"/>
              <a:t>архітектурних</a:t>
            </a:r>
            <a:r>
              <a:rPr lang="ru-RU" b="1" dirty="0"/>
              <a:t> </a:t>
            </a:r>
            <a:r>
              <a:rPr lang="ru-RU" b="1" dirty="0" err="1"/>
              <a:t>елементів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сучасними</a:t>
            </a:r>
            <a:r>
              <a:rPr lang="ru-RU" b="1" dirty="0"/>
              <a:t> </a:t>
            </a:r>
            <a:r>
              <a:rPr lang="ru-RU" b="1" dirty="0" err="1"/>
              <a:t>технологіями</a:t>
            </a:r>
            <a:r>
              <a:rPr lang="ru-RU" b="1" dirty="0"/>
              <a:t> </a:t>
            </a:r>
            <a:r>
              <a:rPr lang="ru-RU" b="1" dirty="0" err="1"/>
              <a:t>оновлення</a:t>
            </a:r>
            <a:r>
              <a:rPr lang="ru-RU" b="1" dirty="0"/>
              <a:t> </a:t>
            </a:r>
            <a:r>
              <a:rPr lang="ru-RU" b="1" dirty="0" err="1"/>
              <a:t>житлового</a:t>
            </a:r>
            <a:r>
              <a:rPr lang="ru-RU" b="1" dirty="0"/>
              <a:t> фонду з </a:t>
            </a:r>
            <a:r>
              <a:rPr lang="ru-RU" b="1" dirty="0" err="1"/>
              <a:t>урахуванням</a:t>
            </a:r>
            <a:r>
              <a:rPr lang="ru-RU" b="1" dirty="0"/>
              <a:t> </a:t>
            </a:r>
            <a:r>
              <a:rPr lang="ru-RU" b="1" dirty="0" err="1"/>
              <a:t>технічних</a:t>
            </a:r>
            <a:r>
              <a:rPr lang="ru-RU" b="1" dirty="0"/>
              <a:t>, </a:t>
            </a:r>
            <a:r>
              <a:rPr lang="ru-RU" b="1" dirty="0" err="1"/>
              <a:t>архітектурних</a:t>
            </a:r>
            <a:r>
              <a:rPr lang="ru-RU" b="1" dirty="0"/>
              <a:t> та </a:t>
            </a:r>
            <a:r>
              <a:rPr lang="ru-RU" b="1" dirty="0" err="1"/>
              <a:t>естетичних</a:t>
            </a:r>
            <a:r>
              <a:rPr lang="ru-RU" b="1" dirty="0"/>
              <a:t> </a:t>
            </a:r>
            <a:r>
              <a:rPr lang="ru-RU" b="1" dirty="0" err="1"/>
              <a:t>вимог</a:t>
            </a:r>
            <a:r>
              <a:rPr lang="ru-RU" b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7" y="1260996"/>
            <a:ext cx="5624911" cy="399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0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ВК 1.1 </a:t>
            </a:r>
            <a:r>
              <a:rPr lang="ru-RU" dirty="0" err="1" smtClean="0"/>
              <a:t>Реконструкція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реставрація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4915" y="1277655"/>
            <a:ext cx="6013884" cy="480247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для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є </a:t>
            </a:r>
            <a:r>
              <a:rPr lang="ru-RU" b="1" dirty="0" err="1"/>
              <a:t>важливим</a:t>
            </a:r>
            <a:r>
              <a:rPr lang="ru-RU" b="1" dirty="0"/>
              <a:t> для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 </a:t>
            </a:r>
            <a:r>
              <a:rPr lang="ru-RU" b="1" dirty="0" err="1"/>
              <a:t>спеціальності</a:t>
            </a:r>
            <a:r>
              <a:rPr lang="ru-RU" b="1" dirty="0"/>
              <a:t> «</a:t>
            </a:r>
            <a:r>
              <a:rPr lang="ru-RU" b="1" dirty="0" err="1"/>
              <a:t>Опорядження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 і </a:t>
            </a:r>
            <a:r>
              <a:rPr lang="ru-RU" b="1" dirty="0" err="1"/>
              <a:t>споруд</a:t>
            </a:r>
            <a:r>
              <a:rPr lang="ru-RU" b="1" dirty="0"/>
              <a:t> та </a:t>
            </a:r>
            <a:r>
              <a:rPr lang="ru-RU" b="1" dirty="0" err="1"/>
              <a:t>будівельний</a:t>
            </a:r>
            <a:r>
              <a:rPr lang="ru-RU" b="1" dirty="0"/>
              <a:t> дизайн», </a:t>
            </a:r>
            <a:r>
              <a:rPr lang="ru-RU" b="1" dirty="0" err="1"/>
              <a:t>оскільки</a:t>
            </a:r>
            <a:r>
              <a:rPr lang="ru-RU" b="1" dirty="0"/>
              <a:t> </a:t>
            </a:r>
            <a:r>
              <a:rPr lang="ru-RU" b="1" dirty="0" err="1"/>
              <a:t>дає</a:t>
            </a:r>
            <a:r>
              <a:rPr lang="ru-RU" b="1" dirty="0"/>
              <a:t> </a:t>
            </a:r>
            <a:r>
              <a:rPr lang="ru-RU" b="1" dirty="0" err="1"/>
              <a:t>змогу</a:t>
            </a:r>
            <a:r>
              <a:rPr lang="ru-RU" b="1" dirty="0"/>
              <a:t> студентам </a:t>
            </a:r>
            <a:r>
              <a:rPr lang="ru-RU" b="1" dirty="0" err="1"/>
              <a:t>опанувати</a:t>
            </a:r>
            <a:r>
              <a:rPr lang="ru-RU" b="1" dirty="0"/>
              <a:t> </a:t>
            </a: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відновлення</a:t>
            </a:r>
            <a:r>
              <a:rPr lang="ru-RU" b="1" dirty="0"/>
              <a:t> та </a:t>
            </a:r>
            <a:r>
              <a:rPr lang="ru-RU" b="1" dirty="0" err="1"/>
              <a:t>модернізації</a:t>
            </a:r>
            <a:r>
              <a:rPr lang="ru-RU" b="1" dirty="0"/>
              <a:t> </a:t>
            </a:r>
            <a:r>
              <a:rPr lang="ru-RU" b="1" dirty="0" err="1"/>
              <a:t>житлових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. </a:t>
            </a:r>
            <a:r>
              <a:rPr lang="ru-RU" b="1" dirty="0" err="1"/>
              <a:t>Отримані</a:t>
            </a:r>
            <a:r>
              <a:rPr lang="ru-RU" b="1" dirty="0"/>
              <a:t> </a:t>
            </a:r>
            <a:r>
              <a:rPr lang="ru-RU" b="1" dirty="0" err="1"/>
              <a:t>знання</a:t>
            </a:r>
            <a:r>
              <a:rPr lang="ru-RU" b="1" dirty="0"/>
              <a:t> </a:t>
            </a:r>
            <a:r>
              <a:rPr lang="ru-RU" b="1" dirty="0" err="1"/>
              <a:t>дозволяють</a:t>
            </a:r>
            <a:r>
              <a:rPr lang="ru-RU" b="1" dirty="0"/>
              <a:t> </a:t>
            </a:r>
            <a:r>
              <a:rPr lang="ru-RU" b="1" dirty="0" err="1"/>
              <a:t>майбутнім</a:t>
            </a:r>
            <a:r>
              <a:rPr lang="ru-RU" b="1" dirty="0"/>
              <a:t> </a:t>
            </a:r>
            <a:r>
              <a:rPr lang="ru-RU" b="1" dirty="0" err="1"/>
              <a:t>спеціалістам</a:t>
            </a:r>
            <a:r>
              <a:rPr lang="ru-RU" b="1" dirty="0"/>
              <a:t> </a:t>
            </a:r>
            <a:r>
              <a:rPr lang="ru-RU" b="1" dirty="0" err="1"/>
              <a:t>ефективно</a:t>
            </a:r>
            <a:r>
              <a:rPr lang="ru-RU" b="1" dirty="0"/>
              <a:t> </a:t>
            </a:r>
            <a:r>
              <a:rPr lang="ru-RU" b="1" dirty="0" err="1"/>
              <a:t>працювати</a:t>
            </a:r>
            <a:r>
              <a:rPr lang="ru-RU" b="1" dirty="0"/>
              <a:t> над </a:t>
            </a:r>
            <a:r>
              <a:rPr lang="ru-RU" b="1" dirty="0" err="1"/>
              <a:t>оновленням</a:t>
            </a:r>
            <a:r>
              <a:rPr lang="ru-RU" b="1" dirty="0"/>
              <a:t> </a:t>
            </a:r>
            <a:r>
              <a:rPr lang="ru-RU" b="1" dirty="0" err="1"/>
              <a:t>житлового</a:t>
            </a:r>
            <a:r>
              <a:rPr lang="ru-RU" b="1" dirty="0"/>
              <a:t> фонду, </a:t>
            </a:r>
            <a:r>
              <a:rPr lang="ru-RU" b="1" dirty="0" err="1"/>
              <a:t>забезпечувати</a:t>
            </a:r>
            <a:r>
              <a:rPr lang="ru-RU" b="1" dirty="0"/>
              <a:t> </a:t>
            </a:r>
            <a:r>
              <a:rPr lang="ru-RU" b="1" dirty="0" err="1"/>
              <a:t>довговічність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, </a:t>
            </a:r>
            <a:r>
              <a:rPr lang="ru-RU" b="1" dirty="0" err="1"/>
              <a:t>зберігати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архітектурну</a:t>
            </a:r>
            <a:r>
              <a:rPr lang="ru-RU" b="1" dirty="0"/>
              <a:t> </a:t>
            </a:r>
            <a:r>
              <a:rPr lang="ru-RU" b="1" dirty="0" err="1"/>
              <a:t>цінність</a:t>
            </a:r>
            <a:r>
              <a:rPr lang="ru-RU" b="1" dirty="0"/>
              <a:t> та </a:t>
            </a:r>
            <a:r>
              <a:rPr lang="ru-RU" b="1" dirty="0" err="1"/>
              <a:t>створювати</a:t>
            </a:r>
            <a:r>
              <a:rPr lang="ru-RU" b="1" dirty="0"/>
              <a:t> </a:t>
            </a:r>
            <a:r>
              <a:rPr lang="ru-RU" b="1" dirty="0" err="1"/>
              <a:t>комфортні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проживання</a:t>
            </a:r>
            <a:r>
              <a:rPr lang="ru-RU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3" y="1578279"/>
            <a:ext cx="5497045" cy="33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2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 1.2 </a:t>
            </a:r>
            <a:r>
              <a:rPr lang="ru-RU" dirty="0" err="1" smtClean="0"/>
              <a:t>Реставрація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проектуванні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2768" y="1540701"/>
            <a:ext cx="5896031" cy="453942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Метою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«</a:t>
            </a:r>
            <a:r>
              <a:rPr lang="ru-RU" b="1" dirty="0" err="1"/>
              <a:t>Реставрація</a:t>
            </a:r>
            <a:r>
              <a:rPr lang="ru-RU" b="1" dirty="0"/>
              <a:t> в </a:t>
            </a:r>
            <a:r>
              <a:rPr lang="ru-RU" b="1" dirty="0" err="1"/>
              <a:t>проектуванні</a:t>
            </a:r>
            <a:r>
              <a:rPr lang="ru-RU" b="1" dirty="0"/>
              <a:t>» є </a:t>
            </a:r>
            <a:r>
              <a:rPr lang="ru-RU" b="1" dirty="0" err="1"/>
              <a:t>формування</a:t>
            </a:r>
            <a:r>
              <a:rPr lang="ru-RU" b="1" dirty="0"/>
              <a:t> у </a:t>
            </a:r>
            <a:r>
              <a:rPr lang="ru-RU" b="1" dirty="0" err="1"/>
              <a:t>студентів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та </a:t>
            </a:r>
            <a:r>
              <a:rPr lang="ru-RU" b="1" dirty="0" err="1"/>
              <a:t>навичок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ru-RU" b="1" dirty="0" err="1"/>
              <a:t>принципів</a:t>
            </a:r>
            <a:r>
              <a:rPr lang="ru-RU" b="1" dirty="0"/>
              <a:t> </a:t>
            </a:r>
            <a:r>
              <a:rPr lang="ru-RU" b="1" dirty="0" err="1"/>
              <a:t>реставрації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час </a:t>
            </a:r>
            <a:r>
              <a:rPr lang="ru-RU" b="1" dirty="0" err="1"/>
              <a:t>проектування</a:t>
            </a:r>
            <a:r>
              <a:rPr lang="ru-RU" b="1" dirty="0"/>
              <a:t> </a:t>
            </a:r>
            <a:r>
              <a:rPr lang="ru-RU" b="1" dirty="0" err="1"/>
              <a:t>архітектурних</a:t>
            </a:r>
            <a:r>
              <a:rPr lang="ru-RU" b="1" dirty="0"/>
              <a:t> </a:t>
            </a:r>
            <a:r>
              <a:rPr lang="ru-RU" b="1" dirty="0" err="1"/>
              <a:t>об’єктів</a:t>
            </a:r>
            <a:r>
              <a:rPr lang="ru-RU" b="1" dirty="0"/>
              <a:t> та </a:t>
            </a:r>
            <a:r>
              <a:rPr lang="ru-RU" b="1" dirty="0" err="1"/>
              <a:t>інтер’єрів</a:t>
            </a:r>
            <a:r>
              <a:rPr lang="ru-RU" b="1" dirty="0"/>
              <a:t>. </a:t>
            </a:r>
            <a:r>
              <a:rPr lang="ru-RU" b="1" dirty="0" err="1"/>
              <a:t>Студенти</a:t>
            </a:r>
            <a:r>
              <a:rPr lang="ru-RU" b="1" dirty="0"/>
              <a:t> </a:t>
            </a:r>
            <a:r>
              <a:rPr lang="ru-RU" b="1" dirty="0" err="1"/>
              <a:t>знайомляться</a:t>
            </a:r>
            <a:r>
              <a:rPr lang="ru-RU" b="1" dirty="0"/>
              <a:t> з методами </a:t>
            </a:r>
            <a:r>
              <a:rPr lang="ru-RU" b="1" dirty="0" err="1"/>
              <a:t>відновлення</a:t>
            </a:r>
            <a:r>
              <a:rPr lang="ru-RU" b="1" dirty="0"/>
              <a:t> </a:t>
            </a:r>
            <a:r>
              <a:rPr lang="ru-RU" b="1" dirty="0" err="1"/>
              <a:t>історичних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 і </a:t>
            </a:r>
            <a:r>
              <a:rPr lang="ru-RU" b="1" dirty="0" err="1"/>
              <a:t>архітектурних</a:t>
            </a:r>
            <a:r>
              <a:rPr lang="ru-RU" b="1" dirty="0"/>
              <a:t> </a:t>
            </a:r>
            <a:r>
              <a:rPr lang="ru-RU" b="1" dirty="0" err="1"/>
              <a:t>елементів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сучасними</a:t>
            </a:r>
            <a:r>
              <a:rPr lang="ru-RU" b="1" dirty="0"/>
              <a:t> </a:t>
            </a:r>
            <a:r>
              <a:rPr lang="ru-RU" b="1" dirty="0" err="1"/>
              <a:t>підходами</a:t>
            </a:r>
            <a:r>
              <a:rPr lang="ru-RU" b="1" dirty="0"/>
              <a:t> до </a:t>
            </a:r>
            <a:r>
              <a:rPr lang="ru-RU" b="1" dirty="0" err="1"/>
              <a:t>поєднання</a:t>
            </a:r>
            <a:r>
              <a:rPr lang="ru-RU" b="1" dirty="0"/>
              <a:t> </a:t>
            </a:r>
            <a:r>
              <a:rPr lang="ru-RU" b="1" dirty="0" err="1"/>
              <a:t>реставраційних</a:t>
            </a:r>
            <a:r>
              <a:rPr lang="ru-RU" b="1" dirty="0"/>
              <a:t> </a:t>
            </a:r>
            <a:r>
              <a:rPr lang="ru-RU" b="1" dirty="0" err="1"/>
              <a:t>робіт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новими</a:t>
            </a:r>
            <a:r>
              <a:rPr lang="ru-RU" b="1" dirty="0"/>
              <a:t> </a:t>
            </a:r>
            <a:r>
              <a:rPr lang="ru-RU" b="1" dirty="0" err="1"/>
              <a:t>проектними</a:t>
            </a:r>
            <a:r>
              <a:rPr lang="ru-RU" b="1" dirty="0"/>
              <a:t> </a:t>
            </a:r>
            <a:r>
              <a:rPr lang="ru-RU" b="1" dirty="0" err="1"/>
              <a:t>рішеннями</a:t>
            </a:r>
            <a:r>
              <a:rPr lang="ru-RU" b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6" y="1646237"/>
            <a:ext cx="5788272" cy="434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8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 1.2 </a:t>
            </a:r>
            <a:r>
              <a:rPr lang="ru-RU" dirty="0" err="1" smtClean="0"/>
              <a:t>Реставрація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проектуванні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9668" y="1265129"/>
            <a:ext cx="6099131" cy="481499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для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Дисципліна</a:t>
            </a:r>
            <a:r>
              <a:rPr lang="ru-RU" b="1" dirty="0" smtClean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важливе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для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майбутніх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</a:t>
            </a:r>
            <a:r>
              <a:rPr lang="ru-RU" b="1" dirty="0" err="1"/>
              <a:t>будівельного</a:t>
            </a:r>
            <a:r>
              <a:rPr lang="ru-RU" b="1" dirty="0"/>
              <a:t> дизайну за </a:t>
            </a:r>
            <a:r>
              <a:rPr lang="ru-RU" b="1" dirty="0" err="1"/>
              <a:t>спеціальністю</a:t>
            </a:r>
            <a:r>
              <a:rPr lang="ru-RU" b="1" dirty="0"/>
              <a:t> «</a:t>
            </a:r>
            <a:r>
              <a:rPr lang="ru-RU" b="1" dirty="0" err="1"/>
              <a:t>Опорядження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 і </a:t>
            </a:r>
            <a:r>
              <a:rPr lang="ru-RU" b="1" dirty="0" err="1"/>
              <a:t>споруд</a:t>
            </a:r>
            <a:r>
              <a:rPr lang="ru-RU" b="1" dirty="0"/>
              <a:t> та </a:t>
            </a:r>
            <a:r>
              <a:rPr lang="ru-RU" b="1" dirty="0" err="1"/>
              <a:t>будівельний</a:t>
            </a:r>
            <a:r>
              <a:rPr lang="ru-RU" b="1" dirty="0"/>
              <a:t> дизайн», </a:t>
            </a:r>
            <a:r>
              <a:rPr lang="ru-RU" b="1" dirty="0" err="1"/>
              <a:t>оскільки</a:t>
            </a:r>
            <a:r>
              <a:rPr lang="ru-RU" b="1" dirty="0"/>
              <a:t> </a:t>
            </a:r>
            <a:r>
              <a:rPr lang="ru-RU" b="1" dirty="0" err="1"/>
              <a:t>дозволяє</a:t>
            </a:r>
            <a:r>
              <a:rPr lang="ru-RU" b="1" dirty="0"/>
              <a:t> </a:t>
            </a:r>
            <a:r>
              <a:rPr lang="ru-RU" b="1" dirty="0" err="1"/>
              <a:t>формувати</a:t>
            </a:r>
            <a:r>
              <a:rPr lang="ru-RU" b="1" dirty="0"/>
              <a:t> </a:t>
            </a:r>
            <a:r>
              <a:rPr lang="ru-RU" b="1" dirty="0" err="1"/>
              <a:t>професійні</a:t>
            </a:r>
            <a:r>
              <a:rPr lang="ru-RU" b="1" dirty="0"/>
              <a:t> </a:t>
            </a:r>
            <a:r>
              <a:rPr lang="ru-RU" b="1" dirty="0" err="1"/>
              <a:t>навички</a:t>
            </a:r>
            <a:r>
              <a:rPr lang="ru-RU" b="1" dirty="0"/>
              <a:t> </a:t>
            </a:r>
            <a:r>
              <a:rPr lang="ru-RU" b="1" dirty="0" err="1"/>
              <a:t>проектування</a:t>
            </a:r>
            <a:r>
              <a:rPr lang="ru-RU" b="1" dirty="0"/>
              <a:t> </a:t>
            </a:r>
            <a:r>
              <a:rPr lang="ru-RU" b="1" dirty="0" err="1"/>
              <a:t>об’єктів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урахуванням</a:t>
            </a:r>
            <a:r>
              <a:rPr lang="ru-RU" b="1" dirty="0"/>
              <a:t> </a:t>
            </a:r>
            <a:r>
              <a:rPr lang="ru-RU" b="1" dirty="0" err="1"/>
              <a:t>історичної</a:t>
            </a:r>
            <a:r>
              <a:rPr lang="ru-RU" b="1" dirty="0"/>
              <a:t> та </a:t>
            </a:r>
            <a:r>
              <a:rPr lang="ru-RU" b="1" dirty="0" err="1"/>
              <a:t>культурної</a:t>
            </a:r>
            <a:r>
              <a:rPr lang="ru-RU" b="1" dirty="0"/>
              <a:t> </a:t>
            </a:r>
            <a:r>
              <a:rPr lang="ru-RU" b="1" dirty="0" err="1"/>
              <a:t>цінності</a:t>
            </a:r>
            <a:r>
              <a:rPr lang="ru-RU" b="1" dirty="0"/>
              <a:t>. </a:t>
            </a:r>
            <a:r>
              <a:rPr lang="ru-RU" b="1" dirty="0" err="1"/>
              <a:t>Знання</a:t>
            </a:r>
            <a:r>
              <a:rPr lang="ru-RU" b="1" dirty="0"/>
              <a:t> </a:t>
            </a:r>
            <a:r>
              <a:rPr lang="ru-RU" b="1" dirty="0" err="1"/>
              <a:t>принципів</a:t>
            </a:r>
            <a:r>
              <a:rPr lang="ru-RU" b="1" dirty="0"/>
              <a:t> </a:t>
            </a:r>
            <a:r>
              <a:rPr lang="ru-RU" b="1" dirty="0" err="1"/>
              <a:t>реставрації</a:t>
            </a:r>
            <a:r>
              <a:rPr lang="ru-RU" b="1" dirty="0"/>
              <a:t> </a:t>
            </a:r>
            <a:r>
              <a:rPr lang="ru-RU" b="1" dirty="0" err="1"/>
              <a:t>допомагає</a:t>
            </a:r>
            <a:r>
              <a:rPr lang="ru-RU" b="1" dirty="0"/>
              <a:t> </a:t>
            </a:r>
            <a:r>
              <a:rPr lang="ru-RU" b="1" dirty="0" err="1"/>
              <a:t>майбутнім</a:t>
            </a:r>
            <a:r>
              <a:rPr lang="ru-RU" b="1" dirty="0"/>
              <a:t> </a:t>
            </a:r>
            <a:r>
              <a:rPr lang="ru-RU" b="1" dirty="0" err="1"/>
              <a:t>спеціалістам</a:t>
            </a:r>
            <a:r>
              <a:rPr lang="ru-RU" b="1" dirty="0"/>
              <a:t> </a:t>
            </a:r>
            <a:r>
              <a:rPr lang="ru-RU" b="1" dirty="0" err="1"/>
              <a:t>зберігати</a:t>
            </a:r>
            <a:r>
              <a:rPr lang="ru-RU" b="1" dirty="0"/>
              <a:t> </a:t>
            </a:r>
            <a:r>
              <a:rPr lang="ru-RU" b="1" dirty="0" err="1"/>
              <a:t>архітектурну</a:t>
            </a:r>
            <a:r>
              <a:rPr lang="ru-RU" b="1" dirty="0"/>
              <a:t> </a:t>
            </a:r>
            <a:r>
              <a:rPr lang="ru-RU" b="1" dirty="0" err="1"/>
              <a:t>спадщину</a:t>
            </a:r>
            <a:r>
              <a:rPr lang="ru-RU" b="1" dirty="0"/>
              <a:t> та </a:t>
            </a:r>
            <a:r>
              <a:rPr lang="ru-RU" b="1" dirty="0" err="1"/>
              <a:t>інтегрувати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в </a:t>
            </a:r>
            <a:r>
              <a:rPr lang="ru-RU" b="1" dirty="0" err="1"/>
              <a:t>сучасне</a:t>
            </a:r>
            <a:r>
              <a:rPr lang="ru-RU" b="1" dirty="0"/>
              <a:t> </a:t>
            </a:r>
            <a:r>
              <a:rPr lang="ru-RU" b="1" dirty="0" err="1"/>
              <a:t>середовище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1" y="1613445"/>
            <a:ext cx="5200737" cy="36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37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2.1 </a:t>
            </a:r>
            <a:r>
              <a:rPr lang="ru-RU" dirty="0" err="1" smtClean="0"/>
              <a:t>Кольорознавство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композиції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7232" y="1554163"/>
            <a:ext cx="6101567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Метою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«</a:t>
            </a:r>
            <a:r>
              <a:rPr lang="ru-RU" b="1" dirty="0" err="1"/>
              <a:t>Кольорознавство</a:t>
            </a:r>
            <a:r>
              <a:rPr lang="ru-RU" b="1" dirty="0"/>
              <a:t> та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композиції</a:t>
            </a:r>
            <a:r>
              <a:rPr lang="ru-RU" b="1" dirty="0"/>
              <a:t>» є </a:t>
            </a:r>
            <a:r>
              <a:rPr lang="ru-RU" b="1" dirty="0" err="1"/>
              <a:t>формування</a:t>
            </a:r>
            <a:r>
              <a:rPr lang="ru-RU" b="1" dirty="0"/>
              <a:t> у </a:t>
            </a:r>
            <a:r>
              <a:rPr lang="ru-RU" b="1" dirty="0" err="1"/>
              <a:t>студентів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про </a:t>
            </a:r>
            <a:r>
              <a:rPr lang="ru-RU" b="1" dirty="0" err="1"/>
              <a:t>властивості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, </a:t>
            </a:r>
            <a:r>
              <a:rPr lang="ru-RU" b="1" dirty="0" err="1"/>
              <a:t>принципи</a:t>
            </a:r>
            <a:r>
              <a:rPr lang="ru-RU" b="1" dirty="0"/>
              <a:t> </a:t>
            </a:r>
            <a:r>
              <a:rPr lang="ru-RU" b="1" dirty="0" err="1"/>
              <a:t>гармонійного</a:t>
            </a:r>
            <a:r>
              <a:rPr lang="ru-RU" b="1" dirty="0"/>
              <a:t> </a:t>
            </a:r>
            <a:r>
              <a:rPr lang="ru-RU" b="1" dirty="0" err="1"/>
              <a:t>поєднання</a:t>
            </a:r>
            <a:r>
              <a:rPr lang="ru-RU" b="1" dirty="0"/>
              <a:t> </a:t>
            </a:r>
            <a:r>
              <a:rPr lang="ru-RU" b="1" dirty="0" err="1"/>
              <a:t>кольорів</a:t>
            </a:r>
            <a:r>
              <a:rPr lang="ru-RU" b="1" dirty="0"/>
              <a:t> та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закони</a:t>
            </a:r>
            <a:r>
              <a:rPr lang="ru-RU" b="1" dirty="0"/>
              <a:t> </a:t>
            </a:r>
            <a:r>
              <a:rPr lang="ru-RU" b="1" dirty="0" err="1"/>
              <a:t>композиції</a:t>
            </a:r>
            <a:r>
              <a:rPr lang="ru-RU" b="1" dirty="0"/>
              <a:t> у </a:t>
            </a:r>
            <a:r>
              <a:rPr lang="ru-RU" b="1" dirty="0" err="1"/>
              <a:t>дизайні</a:t>
            </a:r>
            <a:r>
              <a:rPr lang="ru-RU" b="1" dirty="0"/>
              <a:t> та </a:t>
            </a:r>
            <a:r>
              <a:rPr lang="ru-RU" b="1" dirty="0" err="1"/>
              <a:t>архітектурі</a:t>
            </a:r>
            <a:r>
              <a:rPr lang="ru-RU" b="1" dirty="0"/>
              <a:t>. </a:t>
            </a:r>
            <a:r>
              <a:rPr lang="ru-RU" b="1" dirty="0" err="1"/>
              <a:t>Студенти</a:t>
            </a:r>
            <a:r>
              <a:rPr lang="ru-RU" b="1" dirty="0"/>
              <a:t> </a:t>
            </a:r>
            <a:r>
              <a:rPr lang="ru-RU" b="1" dirty="0" err="1"/>
              <a:t>вивчають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 на </a:t>
            </a:r>
            <a:r>
              <a:rPr lang="ru-RU" b="1" dirty="0" err="1"/>
              <a:t>сприйняття</a:t>
            </a:r>
            <a:r>
              <a:rPr lang="ru-RU" b="1" dirty="0"/>
              <a:t> простору, </a:t>
            </a:r>
            <a:r>
              <a:rPr lang="ru-RU" b="1" dirty="0" err="1"/>
              <a:t>емоційний</a:t>
            </a:r>
            <a:r>
              <a:rPr lang="ru-RU" b="1" dirty="0"/>
              <a:t> стан </a:t>
            </a:r>
            <a:r>
              <a:rPr lang="ru-RU" b="1" dirty="0" err="1"/>
              <a:t>людини</a:t>
            </a:r>
            <a:r>
              <a:rPr lang="ru-RU" b="1" dirty="0"/>
              <a:t> та </a:t>
            </a:r>
            <a:r>
              <a:rPr lang="ru-RU" b="1" dirty="0" err="1"/>
              <a:t>естетичну</a:t>
            </a:r>
            <a:r>
              <a:rPr lang="ru-RU" b="1" dirty="0"/>
              <a:t> </a:t>
            </a:r>
            <a:r>
              <a:rPr lang="ru-RU" b="1" dirty="0" err="1"/>
              <a:t>виразність</a:t>
            </a:r>
            <a:r>
              <a:rPr lang="ru-RU" b="1" dirty="0"/>
              <a:t> </a:t>
            </a:r>
            <a:r>
              <a:rPr lang="ru-RU" b="1" dirty="0" err="1"/>
              <a:t>об’єктів</a:t>
            </a:r>
            <a:r>
              <a:rPr lang="ru-RU" b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3" y="1640910"/>
            <a:ext cx="5571792" cy="417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0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4E3B30"/>
                </a:solidFill>
              </a:rPr>
              <a:t>2.1 </a:t>
            </a:r>
            <a:r>
              <a:rPr lang="ru-RU" dirty="0" err="1">
                <a:solidFill>
                  <a:srgbClr val="4E3B30"/>
                </a:solidFill>
              </a:rPr>
              <a:t>Кольорознавство</a:t>
            </a:r>
            <a:r>
              <a:rPr lang="ru-RU" dirty="0">
                <a:solidFill>
                  <a:srgbClr val="4E3B30"/>
                </a:solidFill>
              </a:rPr>
              <a:t> та </a:t>
            </a:r>
            <a:r>
              <a:rPr lang="ru-RU" dirty="0" err="1">
                <a:solidFill>
                  <a:srgbClr val="4E3B30"/>
                </a:solidFill>
              </a:rPr>
              <a:t>основи</a:t>
            </a:r>
            <a:r>
              <a:rPr lang="ru-RU" dirty="0">
                <a:solidFill>
                  <a:srgbClr val="4E3B30"/>
                </a:solidFill>
              </a:rPr>
              <a:t> </a:t>
            </a:r>
            <a:r>
              <a:rPr lang="ru-RU" dirty="0" err="1">
                <a:solidFill>
                  <a:srgbClr val="4E3B30"/>
                </a:solidFill>
              </a:rPr>
              <a:t>композиції</a:t>
            </a:r>
            <a:r>
              <a:rPr lang="ru-RU" dirty="0">
                <a:solidFill>
                  <a:srgbClr val="4E3B3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5226" y="1554163"/>
            <a:ext cx="5863573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Значення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для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є </a:t>
            </a:r>
            <a:r>
              <a:rPr lang="ru-RU" b="1" dirty="0" err="1"/>
              <a:t>важливим</a:t>
            </a:r>
            <a:r>
              <a:rPr lang="ru-RU" b="1" dirty="0"/>
              <a:t> для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фахівців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спеціальності</a:t>
            </a:r>
            <a:r>
              <a:rPr lang="ru-RU" b="1" dirty="0"/>
              <a:t> «</a:t>
            </a:r>
            <a:r>
              <a:rPr lang="ru-RU" b="1" dirty="0" err="1"/>
              <a:t>Опорядження</a:t>
            </a:r>
            <a:r>
              <a:rPr lang="ru-RU" b="1" dirty="0"/>
              <a:t> </a:t>
            </a:r>
            <a:r>
              <a:rPr lang="ru-RU" b="1" dirty="0" err="1"/>
              <a:t>будівель</a:t>
            </a:r>
            <a:r>
              <a:rPr lang="ru-RU" b="1" dirty="0"/>
              <a:t> і </a:t>
            </a:r>
            <a:r>
              <a:rPr lang="ru-RU" b="1" dirty="0" err="1"/>
              <a:t>споруд</a:t>
            </a:r>
            <a:r>
              <a:rPr lang="ru-RU" b="1" dirty="0"/>
              <a:t> та </a:t>
            </a:r>
            <a:r>
              <a:rPr lang="ru-RU" b="1" dirty="0" err="1"/>
              <a:t>будівельний</a:t>
            </a:r>
            <a:r>
              <a:rPr lang="ru-RU" b="1" dirty="0"/>
              <a:t> дизайн», </a:t>
            </a:r>
            <a:r>
              <a:rPr lang="ru-RU" b="1" dirty="0" err="1"/>
              <a:t>оскільки</a:t>
            </a:r>
            <a:r>
              <a:rPr lang="ru-RU" b="1" dirty="0"/>
              <a:t> </a:t>
            </a:r>
            <a:r>
              <a:rPr lang="ru-RU" b="1" dirty="0" err="1"/>
              <a:t>знання</a:t>
            </a:r>
            <a:r>
              <a:rPr lang="ru-RU" b="1" dirty="0"/>
              <a:t> </a:t>
            </a:r>
            <a:r>
              <a:rPr lang="ru-RU" b="1" dirty="0" err="1"/>
              <a:t>законів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 та </a:t>
            </a:r>
            <a:r>
              <a:rPr lang="ru-RU" b="1" dirty="0" err="1"/>
              <a:t>композиції</a:t>
            </a:r>
            <a:r>
              <a:rPr lang="ru-RU" b="1" dirty="0"/>
              <a:t> </a:t>
            </a:r>
            <a:r>
              <a:rPr lang="ru-RU" b="1" dirty="0" err="1"/>
              <a:t>дозволяє</a:t>
            </a:r>
            <a:r>
              <a:rPr lang="ru-RU" b="1" dirty="0"/>
              <a:t> </a:t>
            </a:r>
            <a:r>
              <a:rPr lang="ru-RU" b="1" dirty="0" err="1"/>
              <a:t>створювати</a:t>
            </a:r>
            <a:r>
              <a:rPr lang="ru-RU" b="1" dirty="0"/>
              <a:t> </a:t>
            </a:r>
            <a:r>
              <a:rPr lang="ru-RU" b="1" dirty="0" err="1"/>
              <a:t>гармонійні</a:t>
            </a:r>
            <a:r>
              <a:rPr lang="ru-RU" b="1" dirty="0"/>
              <a:t>, </a:t>
            </a:r>
            <a:r>
              <a:rPr lang="ru-RU" b="1" dirty="0" err="1"/>
              <a:t>естетично</a:t>
            </a:r>
            <a:r>
              <a:rPr lang="ru-RU" b="1" dirty="0"/>
              <a:t> </a:t>
            </a:r>
            <a:r>
              <a:rPr lang="ru-RU" b="1" dirty="0" err="1"/>
              <a:t>привабливі</a:t>
            </a:r>
            <a:r>
              <a:rPr lang="ru-RU" b="1" dirty="0"/>
              <a:t> та </a:t>
            </a:r>
            <a:r>
              <a:rPr lang="ru-RU" b="1" dirty="0" err="1"/>
              <a:t>функціональні</a:t>
            </a:r>
            <a:r>
              <a:rPr lang="ru-RU" b="1" dirty="0"/>
              <a:t> </a:t>
            </a:r>
            <a:r>
              <a:rPr lang="ru-RU" b="1" dirty="0" err="1"/>
              <a:t>інтер’єри</a:t>
            </a:r>
            <a:r>
              <a:rPr lang="ru-RU" b="1" dirty="0"/>
              <a:t>. </a:t>
            </a:r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/>
              <a:t>знання</a:t>
            </a:r>
            <a:r>
              <a:rPr lang="ru-RU" b="1" dirty="0"/>
              <a:t> </a:t>
            </a:r>
            <a:r>
              <a:rPr lang="ru-RU" b="1" dirty="0" err="1"/>
              <a:t>сприяють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творчого</a:t>
            </a:r>
            <a:r>
              <a:rPr lang="ru-RU" b="1" dirty="0"/>
              <a:t> </a:t>
            </a:r>
            <a:r>
              <a:rPr lang="ru-RU" b="1" dirty="0" err="1"/>
              <a:t>мислення</a:t>
            </a:r>
            <a:r>
              <a:rPr lang="ru-RU" b="1" dirty="0"/>
              <a:t> та </a:t>
            </a:r>
            <a:r>
              <a:rPr lang="ru-RU" b="1" dirty="0" err="1"/>
              <a:t>формують</a:t>
            </a:r>
            <a:r>
              <a:rPr lang="ru-RU" b="1" dirty="0"/>
              <a:t> </a:t>
            </a:r>
            <a:r>
              <a:rPr lang="ru-RU" b="1" dirty="0" err="1"/>
              <a:t>професійні</a:t>
            </a:r>
            <a:r>
              <a:rPr lang="ru-RU" b="1" dirty="0"/>
              <a:t> </a:t>
            </a:r>
            <a:r>
              <a:rPr lang="ru-RU" b="1" dirty="0" err="1"/>
              <a:t>навички</a:t>
            </a:r>
            <a:r>
              <a:rPr lang="ru-RU" b="1" dirty="0"/>
              <a:t> </a:t>
            </a:r>
            <a:r>
              <a:rPr lang="ru-RU" b="1" dirty="0" err="1"/>
              <a:t>дизайнерського</a:t>
            </a:r>
            <a:r>
              <a:rPr lang="ru-RU" b="1" dirty="0"/>
              <a:t> </a:t>
            </a:r>
            <a:r>
              <a:rPr lang="ru-RU" b="1" dirty="0" err="1"/>
              <a:t>проектування</a:t>
            </a:r>
            <a:r>
              <a:rPr lang="ru-RU" b="1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14" y="1300585"/>
            <a:ext cx="4643350" cy="41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67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 2.2 </a:t>
            </a:r>
            <a:r>
              <a:rPr lang="ru-RU" dirty="0" err="1" smtClean="0"/>
              <a:t>Кольористика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композиції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7752" y="1554163"/>
            <a:ext cx="5851047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Метою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«</a:t>
            </a:r>
            <a:r>
              <a:rPr lang="ru-RU" b="1" dirty="0" err="1"/>
              <a:t>Кольористика</a:t>
            </a:r>
            <a:r>
              <a:rPr lang="ru-RU" b="1" dirty="0"/>
              <a:t> в </a:t>
            </a:r>
            <a:r>
              <a:rPr lang="ru-RU" b="1" dirty="0" err="1"/>
              <a:t>композиції</a:t>
            </a:r>
            <a:r>
              <a:rPr lang="ru-RU" b="1" dirty="0"/>
              <a:t>» є </a:t>
            </a:r>
            <a:r>
              <a:rPr lang="ru-RU" b="1" dirty="0" err="1"/>
              <a:t>формування</a:t>
            </a:r>
            <a:r>
              <a:rPr lang="ru-RU" b="1" dirty="0"/>
              <a:t> у </a:t>
            </a:r>
            <a:r>
              <a:rPr lang="ru-RU" b="1" dirty="0" err="1"/>
              <a:t>студентів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і </a:t>
            </a:r>
            <a:r>
              <a:rPr lang="ru-RU" b="1" dirty="0" err="1"/>
              <a:t>практичних</a:t>
            </a:r>
            <a:r>
              <a:rPr lang="ru-RU" b="1" dirty="0"/>
              <a:t> </a:t>
            </a:r>
            <a:r>
              <a:rPr lang="ru-RU" b="1" dirty="0" err="1"/>
              <a:t>навичок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кольору</a:t>
            </a:r>
            <a:r>
              <a:rPr lang="ru-RU" b="1" dirty="0"/>
              <a:t> як </a:t>
            </a:r>
            <a:r>
              <a:rPr lang="ru-RU" b="1" dirty="0" err="1"/>
              <a:t>важливого</a:t>
            </a:r>
            <a:r>
              <a:rPr lang="ru-RU" b="1" dirty="0"/>
              <a:t> </a:t>
            </a:r>
            <a:r>
              <a:rPr lang="ru-RU" b="1" dirty="0" err="1"/>
              <a:t>елемента</a:t>
            </a:r>
            <a:r>
              <a:rPr lang="ru-RU" b="1" dirty="0"/>
              <a:t> </a:t>
            </a:r>
            <a:r>
              <a:rPr lang="ru-RU" b="1" dirty="0" err="1"/>
              <a:t>композиції</a:t>
            </a:r>
            <a:r>
              <a:rPr lang="ru-RU" b="1" dirty="0"/>
              <a:t> у </a:t>
            </a:r>
            <a:r>
              <a:rPr lang="ru-RU" b="1" dirty="0" err="1"/>
              <a:t>дизайні</a:t>
            </a:r>
            <a:r>
              <a:rPr lang="ru-RU" b="1" dirty="0"/>
              <a:t> </a:t>
            </a:r>
            <a:r>
              <a:rPr lang="ru-RU" b="1" dirty="0" err="1"/>
              <a:t>інтер’єрів</a:t>
            </a:r>
            <a:r>
              <a:rPr lang="ru-RU" b="1" dirty="0"/>
              <a:t> та </a:t>
            </a:r>
            <a:r>
              <a:rPr lang="ru-RU" b="1" dirty="0" err="1"/>
              <a:t>архітектурному</a:t>
            </a:r>
            <a:r>
              <a:rPr lang="ru-RU" b="1" dirty="0"/>
              <a:t> </a:t>
            </a:r>
            <a:r>
              <a:rPr lang="ru-RU" b="1" dirty="0" err="1"/>
              <a:t>середовищі</a:t>
            </a:r>
            <a:r>
              <a:rPr lang="ru-RU" b="1" dirty="0"/>
              <a:t>. </a:t>
            </a:r>
            <a:r>
              <a:rPr lang="ru-RU" b="1" dirty="0" err="1"/>
              <a:t>Студенти</a:t>
            </a:r>
            <a:r>
              <a:rPr lang="ru-RU" b="1" dirty="0"/>
              <a:t> </a:t>
            </a:r>
            <a:r>
              <a:rPr lang="ru-RU" b="1" dirty="0" err="1"/>
              <a:t>вивчають</a:t>
            </a:r>
            <a:r>
              <a:rPr lang="ru-RU" b="1" dirty="0"/>
              <a:t> </a:t>
            </a:r>
            <a:r>
              <a:rPr lang="ru-RU" b="1" dirty="0" err="1"/>
              <a:t>закономірності</a:t>
            </a:r>
            <a:r>
              <a:rPr lang="ru-RU" b="1" dirty="0"/>
              <a:t> </a:t>
            </a:r>
            <a:r>
              <a:rPr lang="ru-RU" b="1" dirty="0" err="1"/>
              <a:t>поєднання</a:t>
            </a:r>
            <a:r>
              <a:rPr lang="ru-RU" b="1" dirty="0"/>
              <a:t> </a:t>
            </a:r>
            <a:r>
              <a:rPr lang="ru-RU" b="1" dirty="0" err="1"/>
              <a:t>кольорів</a:t>
            </a:r>
            <a:r>
              <a:rPr lang="ru-RU" b="1" dirty="0"/>
              <a:t>,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психологічний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та роль у </a:t>
            </a:r>
            <a:r>
              <a:rPr lang="ru-RU" b="1" dirty="0" err="1"/>
              <a:t>формуванні</a:t>
            </a:r>
            <a:r>
              <a:rPr lang="ru-RU" b="1" dirty="0"/>
              <a:t> </a:t>
            </a:r>
            <a:r>
              <a:rPr lang="ru-RU" b="1" dirty="0" err="1"/>
              <a:t>художнього</a:t>
            </a:r>
            <a:r>
              <a:rPr lang="ru-RU" b="1" dirty="0"/>
              <a:t> образу простору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2" y="1653435"/>
            <a:ext cx="5804062" cy="326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333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728</Words>
  <Application>Microsoft Office PowerPoint</Application>
  <PresentationFormat>Произвольный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ВСП «Гірничий фаховий коледж криворізького національного університету»</vt:lpstr>
      <vt:lpstr>Перелік Вибіркових дисциплін</vt:lpstr>
      <vt:lpstr>ВК 1.1 Реконструкція та реставрація житлових будинків</vt:lpstr>
      <vt:lpstr>ВК 1.1 Реконструкція та реставрація житлових будинків</vt:lpstr>
      <vt:lpstr>ВК 1.2 Реставрація в проектуванні</vt:lpstr>
      <vt:lpstr>ВК 1.2 Реставрація в проектуванні</vt:lpstr>
      <vt:lpstr>2.1 Кольорознавство та основи композиції </vt:lpstr>
      <vt:lpstr>2.1 Кольорознавство та основи композиції </vt:lpstr>
      <vt:lpstr>ВК 2.2 Кольористика в композиції</vt:lpstr>
      <vt:lpstr>ВК 2.2 Кольористика в композиції</vt:lpstr>
      <vt:lpstr>ВК 3.1 Менеджмент</vt:lpstr>
      <vt:lpstr>ВК 3.1 Менеджмент</vt:lpstr>
      <vt:lpstr>ВК 3.2 Менеджмент і організація виробництва </vt:lpstr>
      <vt:lpstr>ВК 3.2 Менеджмент і організація виробництва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«Строительство деревянных зданий по Канадской технологии»</dc:title>
  <dc:creator>Лера</dc:creator>
  <cp:lastModifiedBy>elena elena</cp:lastModifiedBy>
  <cp:revision>40</cp:revision>
  <dcterms:created xsi:type="dcterms:W3CDTF">2016-03-19T14:02:49Z</dcterms:created>
  <dcterms:modified xsi:type="dcterms:W3CDTF">2026-03-16T08:18:40Z</dcterms:modified>
</cp:coreProperties>
</file>